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63" r:id="rId3"/>
    <p:sldId id="264" r:id="rId4"/>
    <p:sldId id="265" r:id="rId5"/>
    <p:sldId id="273" r:id="rId6"/>
    <p:sldId id="266" r:id="rId7"/>
    <p:sldId id="267" r:id="rId8"/>
    <p:sldId id="268" r:id="rId9"/>
    <p:sldId id="269" r:id="rId10"/>
    <p:sldId id="270" r:id="rId11"/>
    <p:sldId id="271" r:id="rId12"/>
    <p:sldId id="272"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Helvetica Neue" panose="020B0604020202020204" charset="0"/>
      <p:regular r:id="rId19"/>
      <p:bold r:id="rId20"/>
      <p:italic r:id="rId21"/>
      <p:boldItalic r:id="rId22"/>
    </p:embeddedFont>
    <p:embeddedFont>
      <p:font typeface="Proxima Nova" panose="020B0604020202020204" charset="0"/>
      <p:regular r:id="rId23"/>
      <p:bold r:id="rId24"/>
      <p:italic r:id="rId25"/>
      <p:boldItalic r:id="rId26"/>
    </p:embeddedFont>
    <p:embeddedFont>
      <p:font typeface="Quattrocento Sans" panose="020B05020500000200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99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9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MY"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38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3F3F3"/>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extLst>
      <p:ext uri="{BB962C8B-B14F-4D97-AF65-F5344CB8AC3E}">
        <p14:creationId xmlns:p14="http://schemas.microsoft.com/office/powerpoint/2010/main" val="10032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hyperlink" Target="https://www.simplygiving.com/event/ermfoundationmalaysiaformarecet" TargetMode="External"/><Relationship Id="rId4" Type="http://schemas.openxmlformats.org/officeDocument/2006/relationships/hyperlink" Target="https://www.simplygiving.com/event/givehopetomo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4"/>
        <p:cNvGrpSpPr/>
        <p:nvPr/>
      </p:nvGrpSpPr>
      <p:grpSpPr>
        <a:xfrm>
          <a:off x="0" y="0"/>
          <a:ext cx="0" cy="0"/>
          <a:chOff x="0" y="0"/>
          <a:chExt cx="0" cy="0"/>
        </a:xfrm>
      </p:grpSpPr>
      <p:sp>
        <p:nvSpPr>
          <p:cNvPr id="65" name="Google Shape;65;p14"/>
          <p:cNvSpPr txBox="1"/>
          <p:nvPr/>
        </p:nvSpPr>
        <p:spPr>
          <a:xfrm>
            <a:off x="112542" y="4264596"/>
            <a:ext cx="11581336" cy="6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MY" sz="3600" b="1" dirty="0">
                <a:solidFill>
                  <a:schemeClr val="accent5">
                    <a:lumMod val="75000"/>
                  </a:schemeClr>
                </a:solidFill>
                <a:latin typeface="Calibri"/>
                <a:ea typeface="Calibri"/>
                <a:cs typeface="Calibri"/>
                <a:sym typeface="Calibri"/>
              </a:rPr>
              <a:t>GIVE HOPE TO REFUGEE MOMS AND THEIR LITTLE ONES</a:t>
            </a:r>
          </a:p>
        </p:txBody>
      </p:sp>
      <p:pic>
        <p:nvPicPr>
          <p:cNvPr id="66" name="Google Shape;66;p14"/>
          <p:cNvPicPr preferRelativeResize="0"/>
          <p:nvPr/>
        </p:nvPicPr>
        <p:blipFill rotWithShape="1">
          <a:blip r:embed="rId3">
            <a:alphaModFix/>
          </a:blip>
          <a:srcRect/>
          <a:stretch/>
        </p:blipFill>
        <p:spPr>
          <a:xfrm>
            <a:off x="7701258" y="5530927"/>
            <a:ext cx="2210100" cy="889531"/>
          </a:xfrm>
          <a:prstGeom prst="rect">
            <a:avLst/>
          </a:prstGeom>
          <a:noFill/>
          <a:ln>
            <a:noFill/>
          </a:ln>
        </p:spPr>
      </p:pic>
      <p:pic>
        <p:nvPicPr>
          <p:cNvPr id="1026" name="Picture 2">
            <a:extLst>
              <a:ext uri="{FF2B5EF4-FFF2-40B4-BE49-F238E27FC236}">
                <a16:creationId xmlns:a16="http://schemas.microsoft.com/office/drawing/2014/main" id="{1CC90D3E-614F-062F-5A35-60A7558B4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31" y="336529"/>
            <a:ext cx="11195757" cy="3702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EA7A53-472E-1C13-3317-B692CFBE56AC}"/>
              </a:ext>
            </a:extLst>
          </p:cNvPr>
          <p:cNvSpPr txBox="1"/>
          <p:nvPr/>
        </p:nvSpPr>
        <p:spPr>
          <a:xfrm>
            <a:off x="1060769" y="5683304"/>
            <a:ext cx="7293820" cy="584775"/>
          </a:xfrm>
          <a:prstGeom prst="rect">
            <a:avLst/>
          </a:prstGeom>
          <a:noFill/>
        </p:spPr>
        <p:txBody>
          <a:bodyPr wrap="square">
            <a:spAutoFit/>
          </a:bodyPr>
          <a:lstStyle/>
          <a:p>
            <a:pPr marL="0" lvl="0" indent="0" rtl="0">
              <a:spcBef>
                <a:spcPts val="0"/>
              </a:spcBef>
              <a:spcAft>
                <a:spcPts val="0"/>
              </a:spcAft>
              <a:buNone/>
            </a:pPr>
            <a:r>
              <a:rPr lang="en-US" sz="3200" b="1" dirty="0">
                <a:solidFill>
                  <a:srgbClr val="434343"/>
                </a:solidFill>
                <a:latin typeface="Calibri"/>
                <a:ea typeface="Calibri"/>
                <a:cs typeface="Calibri"/>
                <a:sym typeface="Calibri"/>
              </a:rPr>
              <a:t>How to Create Your Fundraiser Pages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MY">
                <a:latin typeface="Arial"/>
                <a:ea typeface="Arial"/>
                <a:cs typeface="Arial"/>
                <a:sym typeface="Arial"/>
              </a:rPr>
              <a:t>10</a:t>
            </a:fld>
            <a:endParaRPr>
              <a:latin typeface="Arial"/>
              <a:ea typeface="Arial"/>
              <a:cs typeface="Arial"/>
              <a:sym typeface="Arial"/>
            </a:endParaRPr>
          </a:p>
        </p:txBody>
      </p:sp>
      <p:sp>
        <p:nvSpPr>
          <p:cNvPr id="216" name="Google Shape;216;p28"/>
          <p:cNvSpPr txBox="1"/>
          <p:nvPr/>
        </p:nvSpPr>
        <p:spPr>
          <a:xfrm>
            <a:off x="1058388" y="1921675"/>
            <a:ext cx="10075200" cy="4126500"/>
          </a:xfrm>
          <a:prstGeom prst="rect">
            <a:avLst/>
          </a:prstGeom>
          <a:noFill/>
          <a:ln>
            <a:noFill/>
          </a:ln>
        </p:spPr>
        <p:txBody>
          <a:bodyPr spcFirstLastPara="1" wrap="square" lIns="0" tIns="60925" rIns="0" bIns="60925" anchor="t" anchorCtr="0">
            <a:noAutofit/>
          </a:bodyPr>
          <a:lstStyle/>
          <a:p>
            <a:pPr marL="0" marR="0" lvl="0" indent="0" algn="just" rtl="0">
              <a:lnSpc>
                <a:spcPct val="115000"/>
              </a:lnSpc>
              <a:spcBef>
                <a:spcPts val="0"/>
              </a:spcBef>
              <a:spcAft>
                <a:spcPts val="0"/>
              </a:spcAft>
              <a:buNone/>
            </a:pPr>
            <a:r>
              <a:rPr lang="en-MY" sz="2400">
                <a:solidFill>
                  <a:srgbClr val="93AF89"/>
                </a:solidFill>
                <a:latin typeface="Calibri"/>
                <a:ea typeface="Calibri"/>
                <a:cs typeface="Calibri"/>
                <a:sym typeface="Calibri"/>
              </a:rPr>
              <a:t> #</a:t>
            </a:r>
            <a:r>
              <a:rPr lang="en-MY" sz="2400" b="1">
                <a:solidFill>
                  <a:srgbClr val="93AF89"/>
                </a:solidFill>
                <a:latin typeface="Calibri"/>
                <a:ea typeface="Calibri"/>
                <a:cs typeface="Calibri"/>
                <a:sym typeface="Calibri"/>
              </a:rPr>
              <a:t>2 Reach Out</a:t>
            </a:r>
            <a:endParaRPr sz="2400">
              <a:solidFill>
                <a:srgbClr val="93AF89"/>
              </a:solidFill>
              <a:latin typeface="Calibri"/>
              <a:ea typeface="Calibri"/>
              <a:cs typeface="Calibri"/>
              <a:sym typeface="Calibri"/>
            </a:endParaRPr>
          </a:p>
          <a:p>
            <a:pPr marL="0" marR="0" lvl="0" indent="0" algn="just" rtl="0">
              <a:lnSpc>
                <a:spcPct val="115000"/>
              </a:lnSpc>
              <a:spcBef>
                <a:spcPts val="1867"/>
              </a:spcBef>
              <a:spcAft>
                <a:spcPts val="0"/>
              </a:spcAft>
              <a:buNone/>
            </a:pPr>
            <a:r>
              <a:rPr lang="en-MY" sz="1500">
                <a:solidFill>
                  <a:srgbClr val="3F3F3F"/>
                </a:solidFill>
                <a:latin typeface="Calibri"/>
                <a:ea typeface="Calibri"/>
                <a:cs typeface="Calibri"/>
                <a:sym typeface="Calibri"/>
              </a:rPr>
              <a:t>Think about at least 15-20 people that you can approach and are most likely to donate to your campaign. Send them a personal email or WhatsApp message and ask them to support your cause. It is important to have a group of people that can help you kickstart the campaign. Ensure you include your SimplyGiving link in your emails and WhatsApp messages, so that they can make the donation easily. More than 70% of the donors on SimplyGiving donate using their mobile devices, so it's real easy to donate on the go!</a:t>
            </a:r>
            <a:endParaRPr sz="1333" b="1">
              <a:solidFill>
                <a:srgbClr val="3F3F3F"/>
              </a:solidFill>
              <a:latin typeface="Calibri"/>
              <a:ea typeface="Calibri"/>
              <a:cs typeface="Calibri"/>
              <a:sym typeface="Calibri"/>
            </a:endParaRPr>
          </a:p>
          <a:p>
            <a:pPr marL="0" marR="0" lvl="0" indent="0" algn="just" rtl="0">
              <a:lnSpc>
                <a:spcPct val="115000"/>
              </a:lnSpc>
              <a:spcBef>
                <a:spcPts val="1867"/>
              </a:spcBef>
              <a:spcAft>
                <a:spcPts val="0"/>
              </a:spcAft>
              <a:buNone/>
            </a:pPr>
            <a:r>
              <a:rPr lang="en-MY" sz="2400">
                <a:solidFill>
                  <a:srgbClr val="93AF89"/>
                </a:solidFill>
                <a:latin typeface="Calibri"/>
                <a:ea typeface="Calibri"/>
                <a:cs typeface="Calibri"/>
                <a:sym typeface="Calibri"/>
              </a:rPr>
              <a:t> </a:t>
            </a:r>
            <a:r>
              <a:rPr lang="en-MY" sz="2400" b="1">
                <a:solidFill>
                  <a:srgbClr val="93AF89"/>
                </a:solidFill>
                <a:latin typeface="Calibri"/>
                <a:ea typeface="Calibri"/>
                <a:cs typeface="Calibri"/>
                <a:sym typeface="Calibri"/>
              </a:rPr>
              <a:t>#3 Go Social</a:t>
            </a:r>
            <a:endParaRPr sz="2400">
              <a:solidFill>
                <a:srgbClr val="93AF89"/>
              </a:solidFill>
              <a:latin typeface="Calibri"/>
              <a:ea typeface="Calibri"/>
              <a:cs typeface="Calibri"/>
              <a:sym typeface="Calibri"/>
            </a:endParaRPr>
          </a:p>
          <a:p>
            <a:pPr marL="0" marR="0" lvl="0" indent="0" algn="just" rtl="0">
              <a:lnSpc>
                <a:spcPct val="115000"/>
              </a:lnSpc>
              <a:spcBef>
                <a:spcPts val="1867"/>
              </a:spcBef>
              <a:spcAft>
                <a:spcPts val="0"/>
              </a:spcAft>
              <a:buNone/>
            </a:pPr>
            <a:r>
              <a:rPr lang="en-MY" sz="1500">
                <a:solidFill>
                  <a:srgbClr val="3F3F3F"/>
                </a:solidFill>
                <a:latin typeface="Calibri"/>
                <a:ea typeface="Calibri"/>
                <a:cs typeface="Calibri"/>
                <a:sym typeface="Calibri"/>
              </a:rPr>
              <a:t>If you have a social media account, post stories of your Fundraising experience. Social media is a great tool to raise awareness for the cause. On SimplyGiving, every social media share will bring in an average of 63 views to the campaign page. Ask your network to help you share the campaign page too. Always remember to post your unique SimplyGiving link.</a:t>
            </a:r>
            <a:endParaRPr sz="1500" b="1">
              <a:solidFill>
                <a:srgbClr val="3F3F3F"/>
              </a:solidFill>
              <a:latin typeface="Calibri"/>
              <a:ea typeface="Calibri"/>
              <a:cs typeface="Calibri"/>
              <a:sym typeface="Calibri"/>
            </a:endParaRPr>
          </a:p>
        </p:txBody>
      </p:sp>
      <p:sp>
        <p:nvSpPr>
          <p:cNvPr id="217" name="Google Shape;217;p28"/>
          <p:cNvSpPr txBox="1">
            <a:spLocks noGrp="1"/>
          </p:cNvSpPr>
          <p:nvPr>
            <p:ph type="title"/>
          </p:nvPr>
        </p:nvSpPr>
        <p:spPr>
          <a:xfrm>
            <a:off x="1058388" y="809800"/>
            <a:ext cx="9154800" cy="7350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5800"/>
              <a:buFont typeface="Calibri"/>
              <a:buNone/>
            </a:pPr>
            <a:r>
              <a:rPr lang="en-MY" sz="3600">
                <a:latin typeface="Calibri"/>
                <a:ea typeface="Calibri"/>
                <a:cs typeface="Calibri"/>
                <a:sym typeface="Calibri"/>
              </a:rPr>
              <a:t>Fundraising </a:t>
            </a:r>
            <a:r>
              <a:rPr lang="en-MY" sz="3600">
                <a:solidFill>
                  <a:srgbClr val="93AF89"/>
                </a:solidFill>
                <a:latin typeface="Calibri"/>
                <a:ea typeface="Calibri"/>
                <a:cs typeface="Calibri"/>
                <a:sym typeface="Calibri"/>
              </a:rPr>
              <a:t>Tips</a:t>
            </a:r>
            <a:endParaRPr sz="3600">
              <a:solidFill>
                <a:srgbClr val="93AF89"/>
              </a:solidFill>
              <a:latin typeface="Calibri"/>
              <a:ea typeface="Calibri"/>
              <a:cs typeface="Calibri"/>
              <a:sym typeface="Calibri"/>
            </a:endParaRPr>
          </a:p>
        </p:txBody>
      </p:sp>
      <p:pic>
        <p:nvPicPr>
          <p:cNvPr id="218" name="Google Shape;218;p28"/>
          <p:cNvPicPr preferRelativeResize="0"/>
          <p:nvPr/>
        </p:nvPicPr>
        <p:blipFill rotWithShape="1">
          <a:blip r:embed="rId3">
            <a:alphaModFix/>
          </a:blip>
          <a:srcRect/>
          <a:stretch/>
        </p:blipFill>
        <p:spPr>
          <a:xfrm>
            <a:off x="3116983" y="1921667"/>
            <a:ext cx="593970" cy="593970"/>
          </a:xfrm>
          <a:prstGeom prst="rect">
            <a:avLst/>
          </a:prstGeom>
          <a:noFill/>
          <a:ln>
            <a:noFill/>
          </a:ln>
        </p:spPr>
      </p:pic>
      <p:pic>
        <p:nvPicPr>
          <p:cNvPr id="219" name="Google Shape;219;p28"/>
          <p:cNvPicPr preferRelativeResize="0"/>
          <p:nvPr/>
        </p:nvPicPr>
        <p:blipFill rotWithShape="1">
          <a:blip r:embed="rId4">
            <a:alphaModFix/>
          </a:blip>
          <a:srcRect/>
          <a:stretch/>
        </p:blipFill>
        <p:spPr>
          <a:xfrm>
            <a:off x="3116995" y="4114100"/>
            <a:ext cx="593967" cy="593995"/>
          </a:xfrm>
          <a:prstGeom prst="rect">
            <a:avLst/>
          </a:prstGeom>
          <a:noFill/>
          <a:ln>
            <a:noFill/>
          </a:ln>
        </p:spPr>
      </p:pic>
      <p:pic>
        <p:nvPicPr>
          <p:cNvPr id="220" name="Google Shape;220;p28"/>
          <p:cNvPicPr preferRelativeResize="0"/>
          <p:nvPr/>
        </p:nvPicPr>
        <p:blipFill rotWithShape="1">
          <a:blip r:embed="rId5">
            <a:alphaModFix/>
          </a:blip>
          <a:srcRect/>
          <a:stretch/>
        </p:blipFill>
        <p:spPr>
          <a:xfrm>
            <a:off x="10291047" y="236629"/>
            <a:ext cx="1458933" cy="1436133"/>
          </a:xfrm>
          <a:prstGeom prst="rect">
            <a:avLst/>
          </a:prstGeom>
          <a:noFill/>
          <a:ln>
            <a:noFill/>
          </a:ln>
        </p:spPr>
      </p:pic>
      <p:sp>
        <p:nvSpPr>
          <p:cNvPr id="221" name="Google Shape;221;p28"/>
          <p:cNvSpPr/>
          <p:nvPr/>
        </p:nvSpPr>
        <p:spPr>
          <a:xfrm>
            <a:off x="144379" y="112296"/>
            <a:ext cx="11887200" cy="6561600"/>
          </a:xfrm>
          <a:prstGeom prst="frame">
            <a:avLst>
              <a:gd name="adj1" fmla="val 475"/>
            </a:avLst>
          </a:prstGeom>
          <a:solidFill>
            <a:srgbClr val="434343"/>
          </a:solidFill>
          <a:ln w="2857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4343"/>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MY">
                <a:latin typeface="Arial"/>
                <a:ea typeface="Arial"/>
                <a:cs typeface="Arial"/>
                <a:sym typeface="Arial"/>
              </a:rPr>
              <a:t>11</a:t>
            </a:fld>
            <a:endParaRPr>
              <a:latin typeface="Arial"/>
              <a:ea typeface="Arial"/>
              <a:cs typeface="Arial"/>
              <a:sym typeface="Arial"/>
            </a:endParaRPr>
          </a:p>
        </p:txBody>
      </p:sp>
      <p:sp>
        <p:nvSpPr>
          <p:cNvPr id="227" name="Google Shape;227;p29"/>
          <p:cNvSpPr txBox="1">
            <a:spLocks noGrp="1"/>
          </p:cNvSpPr>
          <p:nvPr>
            <p:ph type="title"/>
          </p:nvPr>
        </p:nvSpPr>
        <p:spPr>
          <a:xfrm>
            <a:off x="1009188" y="762476"/>
            <a:ext cx="9154800" cy="7281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5800"/>
              <a:buFont typeface="Calibri"/>
              <a:buNone/>
            </a:pPr>
            <a:r>
              <a:rPr lang="en-MY" sz="3600">
                <a:latin typeface="Calibri"/>
                <a:ea typeface="Calibri"/>
                <a:cs typeface="Calibri"/>
                <a:sym typeface="Calibri"/>
              </a:rPr>
              <a:t>Fundraising </a:t>
            </a:r>
            <a:r>
              <a:rPr lang="en-MY" sz="3600">
                <a:solidFill>
                  <a:srgbClr val="93AF89"/>
                </a:solidFill>
                <a:latin typeface="Calibri"/>
                <a:ea typeface="Calibri"/>
                <a:cs typeface="Calibri"/>
                <a:sym typeface="Calibri"/>
              </a:rPr>
              <a:t>Tips</a:t>
            </a:r>
            <a:endParaRPr sz="3600">
              <a:solidFill>
                <a:srgbClr val="93AF89"/>
              </a:solidFill>
              <a:latin typeface="Calibri"/>
              <a:ea typeface="Calibri"/>
              <a:cs typeface="Calibri"/>
              <a:sym typeface="Calibri"/>
            </a:endParaRPr>
          </a:p>
        </p:txBody>
      </p:sp>
      <p:sp>
        <p:nvSpPr>
          <p:cNvPr id="228" name="Google Shape;228;p29"/>
          <p:cNvSpPr txBox="1"/>
          <p:nvPr/>
        </p:nvSpPr>
        <p:spPr>
          <a:xfrm>
            <a:off x="1009188" y="1994602"/>
            <a:ext cx="10173600" cy="2655000"/>
          </a:xfrm>
          <a:prstGeom prst="rect">
            <a:avLst/>
          </a:prstGeom>
          <a:noFill/>
          <a:ln>
            <a:noFill/>
          </a:ln>
        </p:spPr>
        <p:txBody>
          <a:bodyPr spcFirstLastPara="1" wrap="square" lIns="0" tIns="60925" rIns="0" bIns="60925" anchor="t" anchorCtr="0">
            <a:noAutofit/>
          </a:bodyPr>
          <a:lstStyle/>
          <a:p>
            <a:pPr marL="0" marR="0" lvl="0" indent="0" algn="l" rtl="0">
              <a:lnSpc>
                <a:spcPct val="115000"/>
              </a:lnSpc>
              <a:spcBef>
                <a:spcPts val="0"/>
              </a:spcBef>
              <a:spcAft>
                <a:spcPts val="0"/>
              </a:spcAft>
              <a:buNone/>
            </a:pPr>
            <a:r>
              <a:rPr lang="en-MY" sz="2400" b="1">
                <a:solidFill>
                  <a:srgbClr val="93AF89"/>
                </a:solidFill>
                <a:latin typeface="Calibri"/>
                <a:ea typeface="Calibri"/>
                <a:cs typeface="Calibri"/>
                <a:sym typeface="Calibri"/>
              </a:rPr>
              <a:t>#4 Integrate</a:t>
            </a:r>
            <a:endParaRPr sz="2400">
              <a:solidFill>
                <a:srgbClr val="93AF89"/>
              </a:solidFill>
              <a:latin typeface="Calibri"/>
              <a:ea typeface="Calibri"/>
              <a:cs typeface="Calibri"/>
              <a:sym typeface="Calibri"/>
            </a:endParaRPr>
          </a:p>
          <a:p>
            <a:pPr marL="0" marR="0" lvl="0" indent="0" algn="l" rtl="0">
              <a:lnSpc>
                <a:spcPct val="115000"/>
              </a:lnSpc>
              <a:spcBef>
                <a:spcPts val="1867"/>
              </a:spcBef>
              <a:spcAft>
                <a:spcPts val="0"/>
              </a:spcAft>
              <a:buNone/>
            </a:pPr>
            <a:r>
              <a:rPr lang="en-MY" sz="1500">
                <a:solidFill>
                  <a:srgbClr val="3F3F3F"/>
                </a:solidFill>
                <a:latin typeface="Calibri"/>
                <a:ea typeface="Calibri"/>
                <a:cs typeface="Calibri"/>
                <a:sym typeface="Calibri"/>
              </a:rPr>
              <a:t>I</a:t>
            </a:r>
            <a:r>
              <a:rPr lang="en-MY" sz="1700">
                <a:solidFill>
                  <a:srgbClr val="3F3F3F"/>
                </a:solidFill>
                <a:latin typeface="Calibri"/>
                <a:ea typeface="Calibri"/>
                <a:cs typeface="Calibri"/>
                <a:sym typeface="Calibri"/>
              </a:rPr>
              <a:t>ntegrate your messaging by syncing the timings of your personal email/Whatsapp outreach and social media postings. This helps your message become top of mind to your supporters. And you need to share a few times, not just once! Sharing is caring.</a:t>
            </a:r>
            <a:endParaRPr sz="1700">
              <a:latin typeface="Calibri"/>
              <a:ea typeface="Calibri"/>
              <a:cs typeface="Calibri"/>
              <a:sym typeface="Calibri"/>
            </a:endParaRPr>
          </a:p>
          <a:p>
            <a:pPr marL="0" marR="0" lvl="0" indent="0" algn="l" rtl="0">
              <a:lnSpc>
                <a:spcPct val="115000"/>
              </a:lnSpc>
              <a:spcBef>
                <a:spcPts val="1867"/>
              </a:spcBef>
              <a:spcAft>
                <a:spcPts val="0"/>
              </a:spcAft>
              <a:buNone/>
            </a:pPr>
            <a:endParaRPr sz="2400" b="1">
              <a:solidFill>
                <a:srgbClr val="93AF89"/>
              </a:solidFill>
              <a:latin typeface="Calibri"/>
              <a:ea typeface="Calibri"/>
              <a:cs typeface="Calibri"/>
              <a:sym typeface="Calibri"/>
            </a:endParaRPr>
          </a:p>
          <a:p>
            <a:pPr marL="0" marR="0" lvl="0" indent="0" algn="l" rtl="0">
              <a:lnSpc>
                <a:spcPct val="115000"/>
              </a:lnSpc>
              <a:spcBef>
                <a:spcPts val="1867"/>
              </a:spcBef>
              <a:spcAft>
                <a:spcPts val="0"/>
              </a:spcAft>
              <a:buNone/>
            </a:pPr>
            <a:r>
              <a:rPr lang="en-MY" sz="2400" b="1">
                <a:solidFill>
                  <a:srgbClr val="93AF89"/>
                </a:solidFill>
                <a:latin typeface="Calibri"/>
                <a:ea typeface="Calibri"/>
                <a:cs typeface="Calibri"/>
                <a:sym typeface="Calibri"/>
              </a:rPr>
              <a:t>#5 Appreciate </a:t>
            </a:r>
            <a:endParaRPr sz="2400">
              <a:solidFill>
                <a:srgbClr val="93AF89"/>
              </a:solidFill>
              <a:latin typeface="Calibri"/>
              <a:ea typeface="Calibri"/>
              <a:cs typeface="Calibri"/>
              <a:sym typeface="Calibri"/>
            </a:endParaRPr>
          </a:p>
          <a:p>
            <a:pPr marL="0" marR="0" lvl="0" indent="0" algn="l" rtl="0">
              <a:lnSpc>
                <a:spcPct val="115000"/>
              </a:lnSpc>
              <a:spcBef>
                <a:spcPts val="1867"/>
              </a:spcBef>
              <a:spcAft>
                <a:spcPts val="0"/>
              </a:spcAft>
              <a:buNone/>
            </a:pPr>
            <a:r>
              <a:rPr lang="en-MY" sz="1700">
                <a:solidFill>
                  <a:srgbClr val="3F3F3F"/>
                </a:solidFill>
                <a:latin typeface="Calibri"/>
                <a:ea typeface="Calibri"/>
                <a:cs typeface="Calibri"/>
                <a:sym typeface="Calibri"/>
              </a:rPr>
              <a:t>It is important to thank your donors. This goes a long way to brightening someone's day and making them feel appreciated!</a:t>
            </a:r>
            <a:endParaRPr sz="1700">
              <a:solidFill>
                <a:srgbClr val="3F3F3F"/>
              </a:solidFill>
              <a:latin typeface="Calibri"/>
              <a:ea typeface="Calibri"/>
              <a:cs typeface="Calibri"/>
              <a:sym typeface="Calibri"/>
            </a:endParaRPr>
          </a:p>
        </p:txBody>
      </p:sp>
      <p:pic>
        <p:nvPicPr>
          <p:cNvPr id="229" name="Google Shape;229;p29"/>
          <p:cNvPicPr preferRelativeResize="0"/>
          <p:nvPr/>
        </p:nvPicPr>
        <p:blipFill rotWithShape="1">
          <a:blip r:embed="rId3">
            <a:alphaModFix/>
          </a:blip>
          <a:srcRect/>
          <a:stretch/>
        </p:blipFill>
        <p:spPr>
          <a:xfrm>
            <a:off x="2742703" y="1935888"/>
            <a:ext cx="737600" cy="845869"/>
          </a:xfrm>
          <a:prstGeom prst="rect">
            <a:avLst/>
          </a:prstGeom>
          <a:noFill/>
          <a:ln>
            <a:noFill/>
          </a:ln>
        </p:spPr>
      </p:pic>
      <p:pic>
        <p:nvPicPr>
          <p:cNvPr id="230" name="Google Shape;230;p29"/>
          <p:cNvPicPr preferRelativeResize="0"/>
          <p:nvPr/>
        </p:nvPicPr>
        <p:blipFill rotWithShape="1">
          <a:blip r:embed="rId4">
            <a:alphaModFix/>
          </a:blip>
          <a:srcRect/>
          <a:stretch/>
        </p:blipFill>
        <p:spPr>
          <a:xfrm>
            <a:off x="3078870" y="4437446"/>
            <a:ext cx="401433" cy="424311"/>
          </a:xfrm>
          <a:prstGeom prst="rect">
            <a:avLst/>
          </a:prstGeom>
          <a:noFill/>
          <a:ln>
            <a:noFill/>
          </a:ln>
        </p:spPr>
      </p:pic>
      <p:pic>
        <p:nvPicPr>
          <p:cNvPr id="231" name="Google Shape;231;p29"/>
          <p:cNvPicPr preferRelativeResize="0"/>
          <p:nvPr/>
        </p:nvPicPr>
        <p:blipFill rotWithShape="1">
          <a:blip r:embed="rId5">
            <a:alphaModFix/>
          </a:blip>
          <a:srcRect/>
          <a:stretch/>
        </p:blipFill>
        <p:spPr>
          <a:xfrm>
            <a:off x="10291047" y="236629"/>
            <a:ext cx="1458933" cy="1436133"/>
          </a:xfrm>
          <a:prstGeom prst="rect">
            <a:avLst/>
          </a:prstGeom>
          <a:noFill/>
          <a:ln>
            <a:noFill/>
          </a:ln>
        </p:spPr>
      </p:pic>
      <p:sp>
        <p:nvSpPr>
          <p:cNvPr id="232" name="Google Shape;232;p29"/>
          <p:cNvSpPr/>
          <p:nvPr/>
        </p:nvSpPr>
        <p:spPr>
          <a:xfrm>
            <a:off x="144379" y="112296"/>
            <a:ext cx="11887200" cy="6561600"/>
          </a:xfrm>
          <a:prstGeom prst="frame">
            <a:avLst>
              <a:gd name="adj1" fmla="val 475"/>
            </a:avLst>
          </a:prstGeom>
          <a:solidFill>
            <a:srgbClr val="434343"/>
          </a:solidFill>
          <a:ln w="2857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4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ctrTitle"/>
          </p:nvPr>
        </p:nvSpPr>
        <p:spPr>
          <a:xfrm>
            <a:off x="1382597" y="3339048"/>
            <a:ext cx="9426900" cy="1424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1B1B1B"/>
              </a:buClr>
              <a:buSzPts val="4000"/>
              <a:buFont typeface="Helvetica Neue"/>
              <a:buNone/>
            </a:pPr>
            <a:r>
              <a:rPr lang="en-MY" sz="4000">
                <a:solidFill>
                  <a:srgbClr val="434343"/>
                </a:solidFill>
                <a:latin typeface="Calibri"/>
                <a:ea typeface="Calibri"/>
                <a:cs typeface="Calibri"/>
                <a:sym typeface="Calibri"/>
              </a:rPr>
              <a:t>Thank you for your support! </a:t>
            </a:r>
            <a:br>
              <a:rPr lang="en-MY" sz="4000">
                <a:solidFill>
                  <a:srgbClr val="434343"/>
                </a:solidFill>
                <a:latin typeface="Calibri"/>
                <a:ea typeface="Calibri"/>
                <a:cs typeface="Calibri"/>
                <a:sym typeface="Calibri"/>
              </a:rPr>
            </a:br>
            <a:r>
              <a:rPr lang="en-MY" sz="4000">
                <a:solidFill>
                  <a:srgbClr val="434343"/>
                </a:solidFill>
                <a:latin typeface="Calibri"/>
                <a:ea typeface="Calibri"/>
                <a:cs typeface="Calibri"/>
                <a:sym typeface="Calibri"/>
              </a:rPr>
              <a:t>Every dollar raised makes a difference. </a:t>
            </a:r>
            <a:endParaRPr>
              <a:solidFill>
                <a:srgbClr val="434343"/>
              </a:solidFill>
              <a:latin typeface="Calibri"/>
              <a:ea typeface="Calibri"/>
              <a:cs typeface="Calibri"/>
              <a:sym typeface="Calibri"/>
            </a:endParaRPr>
          </a:p>
        </p:txBody>
      </p:sp>
      <p:sp>
        <p:nvSpPr>
          <p:cNvPr id="239" name="Google Shape;239;p30"/>
          <p:cNvSpPr txBox="1">
            <a:spLocks noGrp="1"/>
          </p:cNvSpPr>
          <p:nvPr>
            <p:ph type="subTitle" idx="1"/>
          </p:nvPr>
        </p:nvSpPr>
        <p:spPr>
          <a:xfrm>
            <a:off x="1382597" y="4928528"/>
            <a:ext cx="9426900" cy="1424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MY" sz="2100" i="1" dirty="0">
                <a:latin typeface="Calibri"/>
                <a:ea typeface="Calibri"/>
                <a:cs typeface="Calibri"/>
                <a:sym typeface="Calibri"/>
              </a:rPr>
              <a:t>Contact us at:</a:t>
            </a:r>
            <a:r>
              <a:rPr lang="en-MY" sz="2100" dirty="0">
                <a:latin typeface="Calibri"/>
                <a:ea typeface="Calibri"/>
                <a:cs typeface="Calibri"/>
                <a:sym typeface="Calibri"/>
              </a:rPr>
              <a:t> </a:t>
            </a:r>
            <a:r>
              <a:rPr lang="en-MY" sz="2100" i="1" dirty="0">
                <a:latin typeface="Calibri"/>
                <a:ea typeface="Calibri"/>
                <a:cs typeface="Calibri"/>
                <a:sym typeface="Calibri"/>
              </a:rPr>
              <a:t>hello@simplygiving.com for page-related troubleshooting</a:t>
            </a:r>
            <a:endParaRPr sz="2100" dirty="0">
              <a:latin typeface="Calibri"/>
              <a:ea typeface="Calibri"/>
              <a:cs typeface="Calibri"/>
              <a:sym typeface="Calibri"/>
            </a:endParaRPr>
          </a:p>
        </p:txBody>
      </p:sp>
      <p:sp>
        <p:nvSpPr>
          <p:cNvPr id="240" name="Google Shape;240;p30"/>
          <p:cNvSpPr/>
          <p:nvPr/>
        </p:nvSpPr>
        <p:spPr>
          <a:xfrm>
            <a:off x="144379" y="112296"/>
            <a:ext cx="11887200" cy="6561636"/>
          </a:xfrm>
          <a:prstGeom prst="frame">
            <a:avLst>
              <a:gd name="adj1" fmla="val 475"/>
            </a:avLst>
          </a:prstGeom>
          <a:solidFill>
            <a:srgbClr val="434343"/>
          </a:solidFill>
          <a:ln w="2857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4343"/>
              </a:solidFill>
              <a:latin typeface="Calibri"/>
              <a:ea typeface="Calibri"/>
              <a:cs typeface="Calibri"/>
              <a:sym typeface="Calibri"/>
            </a:endParaRPr>
          </a:p>
        </p:txBody>
      </p:sp>
      <p:pic>
        <p:nvPicPr>
          <p:cNvPr id="241" name="Google Shape;241;p30"/>
          <p:cNvPicPr preferRelativeResize="0"/>
          <p:nvPr/>
        </p:nvPicPr>
        <p:blipFill rotWithShape="1">
          <a:blip r:embed="rId3">
            <a:alphaModFix/>
          </a:blip>
          <a:srcRect/>
          <a:stretch/>
        </p:blipFill>
        <p:spPr>
          <a:xfrm>
            <a:off x="3801979" y="1278841"/>
            <a:ext cx="4572000" cy="1840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1"/>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1"/>
          <p:cNvSpPr/>
          <p:nvPr/>
        </p:nvSpPr>
        <p:spPr>
          <a:xfrm>
            <a:off x="5123688" y="484632"/>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21"/>
          <p:cNvSpPr/>
          <p:nvPr/>
        </p:nvSpPr>
        <p:spPr>
          <a:xfrm>
            <a:off x="248750" y="289560"/>
            <a:ext cx="5498631" cy="6278880"/>
          </a:xfrm>
          <a:custGeom>
            <a:avLst/>
            <a:gdLst>
              <a:gd name="connsiteX0" fmla="*/ 0 w 5837678"/>
              <a:gd name="connsiteY0" fmla="*/ 0 h 6278880"/>
              <a:gd name="connsiteX1" fmla="*/ 2446528 w 5837678"/>
              <a:gd name="connsiteY1" fmla="*/ 0 h 6278880"/>
              <a:gd name="connsiteX2" fmla="*/ 2446528 w 5837678"/>
              <a:gd name="connsiteY2" fmla="*/ 0 h 6278880"/>
              <a:gd name="connsiteX3" fmla="*/ 3495040 w 5837678"/>
              <a:gd name="connsiteY3" fmla="*/ 0 h 6278880"/>
              <a:gd name="connsiteX4" fmla="*/ 4194048 w 5837678"/>
              <a:gd name="connsiteY4" fmla="*/ 0 h 6278880"/>
              <a:gd name="connsiteX5" fmla="*/ 4194048 w 5837678"/>
              <a:gd name="connsiteY5" fmla="*/ 1546352 h 6278880"/>
              <a:gd name="connsiteX6" fmla="*/ 5837678 w 5837678"/>
              <a:gd name="connsiteY6" fmla="*/ 1564920 h 6278880"/>
              <a:gd name="connsiteX7" fmla="*/ 4194048 w 5837678"/>
              <a:gd name="connsiteY7" fmla="*/ 2018792 h 6278880"/>
              <a:gd name="connsiteX8" fmla="*/ 4194048 w 5837678"/>
              <a:gd name="connsiteY8" fmla="*/ 6278880 h 6278880"/>
              <a:gd name="connsiteX9" fmla="*/ 3495040 w 5837678"/>
              <a:gd name="connsiteY9" fmla="*/ 6278880 h 6278880"/>
              <a:gd name="connsiteX10" fmla="*/ 2446528 w 5837678"/>
              <a:gd name="connsiteY10" fmla="*/ 6278880 h 6278880"/>
              <a:gd name="connsiteX11" fmla="*/ 2446528 w 5837678"/>
              <a:gd name="connsiteY11" fmla="*/ 6278880 h 6278880"/>
              <a:gd name="connsiteX12" fmla="*/ 0 w 5837678"/>
              <a:gd name="connsiteY12" fmla="*/ 6278880 h 6278880"/>
              <a:gd name="connsiteX13" fmla="*/ 0 w 5837678"/>
              <a:gd name="connsiteY13" fmla="*/ 2616200 h 6278880"/>
              <a:gd name="connsiteX14" fmla="*/ 0 w 5837678"/>
              <a:gd name="connsiteY14" fmla="*/ 1046480 h 6278880"/>
              <a:gd name="connsiteX15" fmla="*/ 0 w 5837678"/>
              <a:gd name="connsiteY15" fmla="*/ 1046480 h 6278880"/>
              <a:gd name="connsiteX16" fmla="*/ 0 w 5837678"/>
              <a:gd name="connsiteY16" fmla="*/ 0 h 6278880"/>
              <a:gd name="connsiteX0" fmla="*/ 0 w 5498631"/>
              <a:gd name="connsiteY0" fmla="*/ 0 h 6278880"/>
              <a:gd name="connsiteX1" fmla="*/ 2446528 w 5498631"/>
              <a:gd name="connsiteY1" fmla="*/ 0 h 6278880"/>
              <a:gd name="connsiteX2" fmla="*/ 2446528 w 5498631"/>
              <a:gd name="connsiteY2" fmla="*/ 0 h 6278880"/>
              <a:gd name="connsiteX3" fmla="*/ 3495040 w 5498631"/>
              <a:gd name="connsiteY3" fmla="*/ 0 h 6278880"/>
              <a:gd name="connsiteX4" fmla="*/ 4194048 w 5498631"/>
              <a:gd name="connsiteY4" fmla="*/ 0 h 6278880"/>
              <a:gd name="connsiteX5" fmla="*/ 4194048 w 5498631"/>
              <a:gd name="connsiteY5" fmla="*/ 1546352 h 6278880"/>
              <a:gd name="connsiteX6" fmla="*/ 5498631 w 5498631"/>
              <a:gd name="connsiteY6" fmla="*/ 1564920 h 6278880"/>
              <a:gd name="connsiteX7" fmla="*/ 4194048 w 5498631"/>
              <a:gd name="connsiteY7" fmla="*/ 2018792 h 6278880"/>
              <a:gd name="connsiteX8" fmla="*/ 4194048 w 5498631"/>
              <a:gd name="connsiteY8" fmla="*/ 6278880 h 6278880"/>
              <a:gd name="connsiteX9" fmla="*/ 3495040 w 5498631"/>
              <a:gd name="connsiteY9" fmla="*/ 6278880 h 6278880"/>
              <a:gd name="connsiteX10" fmla="*/ 2446528 w 5498631"/>
              <a:gd name="connsiteY10" fmla="*/ 6278880 h 6278880"/>
              <a:gd name="connsiteX11" fmla="*/ 2446528 w 5498631"/>
              <a:gd name="connsiteY11" fmla="*/ 6278880 h 6278880"/>
              <a:gd name="connsiteX12" fmla="*/ 0 w 5498631"/>
              <a:gd name="connsiteY12" fmla="*/ 6278880 h 6278880"/>
              <a:gd name="connsiteX13" fmla="*/ 0 w 5498631"/>
              <a:gd name="connsiteY13" fmla="*/ 2616200 h 6278880"/>
              <a:gd name="connsiteX14" fmla="*/ 0 w 5498631"/>
              <a:gd name="connsiteY14" fmla="*/ 1046480 h 6278880"/>
              <a:gd name="connsiteX15" fmla="*/ 0 w 5498631"/>
              <a:gd name="connsiteY15" fmla="*/ 1046480 h 6278880"/>
              <a:gd name="connsiteX16" fmla="*/ 0 w 5498631"/>
              <a:gd name="connsiteY16" fmla="*/ 0 h 627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98631" h="6278880" extrusionOk="0">
                <a:moveTo>
                  <a:pt x="0" y="0"/>
                </a:moveTo>
                <a:lnTo>
                  <a:pt x="2446528" y="0"/>
                </a:lnTo>
                <a:lnTo>
                  <a:pt x="2446528" y="0"/>
                </a:lnTo>
                <a:lnTo>
                  <a:pt x="3495040" y="0"/>
                </a:lnTo>
                <a:lnTo>
                  <a:pt x="4194048" y="0"/>
                </a:lnTo>
                <a:lnTo>
                  <a:pt x="4194048" y="1546352"/>
                </a:lnTo>
                <a:lnTo>
                  <a:pt x="5498631" y="1564920"/>
                </a:lnTo>
                <a:lnTo>
                  <a:pt x="4194048" y="2018792"/>
                </a:lnTo>
                <a:lnTo>
                  <a:pt x="4194048" y="6278880"/>
                </a:lnTo>
                <a:lnTo>
                  <a:pt x="3495040" y="6278880"/>
                </a:lnTo>
                <a:lnTo>
                  <a:pt x="2446528" y="6278880"/>
                </a:lnTo>
                <a:lnTo>
                  <a:pt x="2446528" y="6278880"/>
                </a:lnTo>
                <a:lnTo>
                  <a:pt x="0" y="6278880"/>
                </a:lnTo>
                <a:lnTo>
                  <a:pt x="0" y="2616200"/>
                </a:lnTo>
                <a:lnTo>
                  <a:pt x="0" y="1046480"/>
                </a:lnTo>
                <a:lnTo>
                  <a:pt x="0" y="1046480"/>
                </a:lnTo>
                <a:lnTo>
                  <a:pt x="0" y="0"/>
                </a:lnTo>
                <a:close/>
              </a:path>
            </a:pathLst>
          </a:cu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7F7F7F"/>
              </a:solidFill>
              <a:latin typeface="Calibri"/>
              <a:ea typeface="Calibri"/>
              <a:cs typeface="Calibri"/>
              <a:sym typeface="Calibri"/>
            </a:endParaRPr>
          </a:p>
        </p:txBody>
      </p:sp>
      <p:sp>
        <p:nvSpPr>
          <p:cNvPr id="132" name="Google Shape;132;p21"/>
          <p:cNvSpPr/>
          <p:nvPr/>
        </p:nvSpPr>
        <p:spPr>
          <a:xfrm>
            <a:off x="420582" y="452710"/>
            <a:ext cx="3852600" cy="5952600"/>
          </a:xfrm>
          <a:prstGeom prst="frame">
            <a:avLst>
              <a:gd name="adj1" fmla="val 475"/>
            </a:avLst>
          </a:prstGeom>
          <a:solidFill>
            <a:srgbClr val="434343"/>
          </a:soli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33" name="Google Shape;133;p21" descr="A close up of a logo&#10;&#10;Description automatically generated"/>
          <p:cNvPicPr preferRelativeResize="0"/>
          <p:nvPr/>
        </p:nvPicPr>
        <p:blipFill rotWithShape="1">
          <a:blip r:embed="rId3">
            <a:alphaModFix/>
          </a:blip>
          <a:srcRect/>
          <a:stretch/>
        </p:blipFill>
        <p:spPr>
          <a:xfrm>
            <a:off x="834513" y="5647743"/>
            <a:ext cx="3024712" cy="658575"/>
          </a:xfrm>
          <a:prstGeom prst="rect">
            <a:avLst/>
          </a:prstGeom>
          <a:noFill/>
          <a:ln>
            <a:noFill/>
          </a:ln>
        </p:spPr>
      </p:pic>
      <p:sp>
        <p:nvSpPr>
          <p:cNvPr id="134" name="Google Shape;134;p21"/>
          <p:cNvSpPr txBox="1">
            <a:spLocks noGrp="1"/>
          </p:cNvSpPr>
          <p:nvPr>
            <p:ph type="title"/>
          </p:nvPr>
        </p:nvSpPr>
        <p:spPr>
          <a:xfrm>
            <a:off x="594117" y="863016"/>
            <a:ext cx="3505500" cy="162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100"/>
              <a:buFont typeface="Helvetica Neue"/>
              <a:buNone/>
            </a:pPr>
            <a:r>
              <a:rPr lang="en-MY" sz="2100" dirty="0">
                <a:solidFill>
                  <a:srgbClr val="434343"/>
                </a:solidFill>
                <a:latin typeface="Calibri"/>
                <a:ea typeface="Calibri"/>
                <a:cs typeface="Calibri"/>
                <a:sym typeface="Calibri"/>
              </a:rPr>
              <a:t>Start by accessing the hyperlink provided below and clicking on “</a:t>
            </a:r>
            <a:r>
              <a:rPr lang="en-MY" sz="2100" b="1" dirty="0">
                <a:solidFill>
                  <a:srgbClr val="434343"/>
                </a:solidFill>
                <a:latin typeface="Calibri"/>
                <a:ea typeface="Calibri"/>
                <a:cs typeface="Calibri"/>
                <a:sym typeface="Calibri"/>
              </a:rPr>
              <a:t>Fundraise</a:t>
            </a:r>
            <a:r>
              <a:rPr lang="en-MY" sz="2100" dirty="0">
                <a:solidFill>
                  <a:srgbClr val="434343"/>
                </a:solidFill>
                <a:latin typeface="Calibri"/>
                <a:ea typeface="Calibri"/>
                <a:cs typeface="Calibri"/>
                <a:sym typeface="Calibri"/>
              </a:rPr>
              <a:t>”</a:t>
            </a:r>
            <a:endParaRPr dirty="0">
              <a:solidFill>
                <a:srgbClr val="434343"/>
              </a:solidFill>
              <a:latin typeface="Calibri"/>
              <a:ea typeface="Calibri"/>
              <a:cs typeface="Calibri"/>
              <a:sym typeface="Calibri"/>
            </a:endParaRPr>
          </a:p>
        </p:txBody>
      </p:sp>
      <p:sp>
        <p:nvSpPr>
          <p:cNvPr id="135" name="Google Shape;135;p21"/>
          <p:cNvSpPr txBox="1">
            <a:spLocks noGrp="1"/>
          </p:cNvSpPr>
          <p:nvPr>
            <p:ph type="body" idx="1"/>
          </p:nvPr>
        </p:nvSpPr>
        <p:spPr>
          <a:xfrm>
            <a:off x="549125" y="2485425"/>
            <a:ext cx="3396151" cy="17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2100"/>
              </a:spcAft>
              <a:buClr>
                <a:schemeClr val="lt1"/>
              </a:buClr>
              <a:buSzPts val="2000"/>
              <a:buNone/>
            </a:pPr>
            <a:r>
              <a:rPr lang="en-MY" sz="1800" u="sng" dirty="0">
                <a:solidFill>
                  <a:srgbClr val="434343"/>
                </a:solidFill>
                <a:latin typeface="Quattrocento Sans"/>
                <a:ea typeface="Quattrocento Sans"/>
                <a:cs typeface="Quattrocento Sans"/>
                <a:sym typeface="Quattrocento Sans"/>
                <a:hlinkClick r:id="rId4"/>
              </a:rPr>
              <a:t>https://www.simplygiving.com/event/givehopetomoms</a:t>
            </a:r>
            <a:endParaRPr sz="1800" u="sng" dirty="0">
              <a:solidFill>
                <a:srgbClr val="434343"/>
              </a:solidFill>
              <a:latin typeface="Quattrocento Sans"/>
              <a:ea typeface="Quattrocento Sans"/>
              <a:cs typeface="Quattrocento Sans"/>
              <a:sym typeface="Quattrocento Sans"/>
              <a:hlinkClick r:id="rId5"/>
            </a:endParaRPr>
          </a:p>
        </p:txBody>
      </p:sp>
      <p:pic>
        <p:nvPicPr>
          <p:cNvPr id="136" name="Google Shape;136;p21" descr="A close up of a sign&#10;&#10;Description automatically generated"/>
          <p:cNvPicPr preferRelativeResize="0"/>
          <p:nvPr/>
        </p:nvPicPr>
        <p:blipFill rotWithShape="1">
          <a:blip r:embed="rId6">
            <a:alphaModFix/>
          </a:blip>
          <a:srcRect/>
          <a:stretch/>
        </p:blipFill>
        <p:spPr>
          <a:xfrm rot="1927249">
            <a:off x="1982649" y="3209623"/>
            <a:ext cx="728436" cy="733872"/>
          </a:xfrm>
          <a:prstGeom prst="rect">
            <a:avLst/>
          </a:prstGeom>
          <a:noFill/>
          <a:ln>
            <a:noFill/>
          </a:ln>
        </p:spPr>
      </p:pic>
      <p:pic>
        <p:nvPicPr>
          <p:cNvPr id="3" name="Picture 2">
            <a:extLst>
              <a:ext uri="{FF2B5EF4-FFF2-40B4-BE49-F238E27FC236}">
                <a16:creationId xmlns:a16="http://schemas.microsoft.com/office/drawing/2014/main" id="{146EED22-C0F4-FABC-8A71-B1F7C143863E}"/>
              </a:ext>
            </a:extLst>
          </p:cNvPr>
          <p:cNvPicPr>
            <a:picLocks noChangeAspect="1"/>
          </p:cNvPicPr>
          <p:nvPr/>
        </p:nvPicPr>
        <p:blipFill>
          <a:blip r:embed="rId7"/>
          <a:stretch>
            <a:fillRect/>
          </a:stretch>
        </p:blipFill>
        <p:spPr>
          <a:xfrm>
            <a:off x="5588487" y="736783"/>
            <a:ext cx="5311949" cy="52064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2" descr="A screenshot of a cell phone&#10;&#10;Description automatically generated"/>
          <p:cNvPicPr preferRelativeResize="0"/>
          <p:nvPr/>
        </p:nvPicPr>
        <p:blipFill rotWithShape="1">
          <a:blip r:embed="rId3">
            <a:alphaModFix/>
          </a:blip>
          <a:srcRect l="20889" t="16104" r="19416"/>
          <a:stretch/>
        </p:blipFill>
        <p:spPr>
          <a:xfrm>
            <a:off x="1332848" y="0"/>
            <a:ext cx="5002638" cy="6532390"/>
          </a:xfrm>
          <a:prstGeom prst="rect">
            <a:avLst/>
          </a:prstGeom>
          <a:noFill/>
          <a:ln>
            <a:noFill/>
          </a:ln>
        </p:spPr>
      </p:pic>
      <p:grpSp>
        <p:nvGrpSpPr>
          <p:cNvPr id="142" name="Google Shape;142;p22"/>
          <p:cNvGrpSpPr/>
          <p:nvPr/>
        </p:nvGrpSpPr>
        <p:grpSpPr>
          <a:xfrm>
            <a:off x="7473696" y="0"/>
            <a:ext cx="4718304" cy="6858000"/>
            <a:chOff x="7473696" y="0"/>
            <a:chExt cx="4718304" cy="6858000"/>
          </a:xfrm>
        </p:grpSpPr>
        <p:sp>
          <p:nvSpPr>
            <p:cNvPr id="143" name="Google Shape;143;p22"/>
            <p:cNvSpPr/>
            <p:nvPr/>
          </p:nvSpPr>
          <p:spPr>
            <a:xfrm>
              <a:off x="7473696" y="0"/>
              <a:ext cx="471830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4" name="Google Shape;144;p22"/>
            <p:cNvGrpSpPr/>
            <p:nvPr/>
          </p:nvGrpSpPr>
          <p:grpSpPr>
            <a:xfrm>
              <a:off x="7904620" y="362398"/>
              <a:ext cx="4009135" cy="5059939"/>
              <a:chOff x="7904620" y="362398"/>
              <a:chExt cx="4009135" cy="5059939"/>
            </a:xfrm>
          </p:grpSpPr>
          <p:sp>
            <p:nvSpPr>
              <p:cNvPr id="145" name="Google Shape;145;p22"/>
              <p:cNvSpPr/>
              <p:nvPr/>
            </p:nvSpPr>
            <p:spPr>
              <a:xfrm>
                <a:off x="7904620" y="362398"/>
                <a:ext cx="3722341" cy="1536746"/>
              </a:xfrm>
              <a:prstGeom prst="wedgeRectCallout">
                <a:avLst>
                  <a:gd name="adj1" fmla="val -136060"/>
                  <a:gd name="adj2" fmla="val -31014"/>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2500">
                    <a:solidFill>
                      <a:srgbClr val="434343"/>
                    </a:solidFill>
                    <a:latin typeface="Calibri"/>
                    <a:ea typeface="Calibri"/>
                    <a:cs typeface="Calibri"/>
                    <a:sym typeface="Calibri"/>
                  </a:rPr>
                  <a:t>1. Login with your credentials if you are a returning user</a:t>
                </a:r>
                <a:endParaRPr>
                  <a:solidFill>
                    <a:srgbClr val="434343"/>
                  </a:solidFill>
                  <a:latin typeface="Calibri"/>
                  <a:ea typeface="Calibri"/>
                  <a:cs typeface="Calibri"/>
                  <a:sym typeface="Calibri"/>
                </a:endParaRPr>
              </a:p>
            </p:txBody>
          </p:sp>
          <p:sp>
            <p:nvSpPr>
              <p:cNvPr id="146" name="Google Shape;146;p22"/>
              <p:cNvSpPr/>
              <p:nvPr/>
            </p:nvSpPr>
            <p:spPr>
              <a:xfrm>
                <a:off x="7904620" y="3885591"/>
                <a:ext cx="4009135" cy="1536746"/>
              </a:xfrm>
              <a:prstGeom prst="wedgeRectCallout">
                <a:avLst>
                  <a:gd name="adj1" fmla="val -129416"/>
                  <a:gd name="adj2" fmla="val 107320"/>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2500">
                    <a:solidFill>
                      <a:srgbClr val="434343"/>
                    </a:solidFill>
                    <a:latin typeface="Calibri"/>
                    <a:ea typeface="Calibri"/>
                    <a:cs typeface="Calibri"/>
                    <a:sym typeface="Calibri"/>
                  </a:rPr>
                  <a:t>3. Alternatively, to simplify the login in process, you can sign up with your google account</a:t>
                </a:r>
                <a:endParaRPr>
                  <a:solidFill>
                    <a:srgbClr val="434343"/>
                  </a:solidFill>
                  <a:latin typeface="Calibri"/>
                  <a:ea typeface="Calibri"/>
                  <a:cs typeface="Calibri"/>
                  <a:sym typeface="Calibri"/>
                </a:endParaRPr>
              </a:p>
            </p:txBody>
          </p:sp>
        </p:grpSp>
      </p:grpSp>
      <p:sp>
        <p:nvSpPr>
          <p:cNvPr id="147" name="Google Shape;147;p22"/>
          <p:cNvSpPr/>
          <p:nvPr/>
        </p:nvSpPr>
        <p:spPr>
          <a:xfrm>
            <a:off x="7656576" y="145733"/>
            <a:ext cx="4352544" cy="6566534"/>
          </a:xfrm>
          <a:prstGeom prst="frame">
            <a:avLst>
              <a:gd name="adj1" fmla="val 475"/>
            </a:avLst>
          </a:prstGeom>
          <a:gradFill>
            <a:gsLst>
              <a:gs pos="0">
                <a:srgbClr val="696969"/>
              </a:gs>
              <a:gs pos="100000">
                <a:srgbClr val="1D1D1D"/>
              </a:gs>
            </a:gsLst>
            <a:lin ang="5400012" scaled="0"/>
          </a:gra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48" name="Google Shape;148;p22" descr="A close up of a logo&#10;&#10;Description automatically generated"/>
          <p:cNvPicPr preferRelativeResize="0"/>
          <p:nvPr/>
        </p:nvPicPr>
        <p:blipFill rotWithShape="1">
          <a:blip r:embed="rId4">
            <a:alphaModFix/>
          </a:blip>
          <a:srcRect/>
          <a:stretch/>
        </p:blipFill>
        <p:spPr>
          <a:xfrm>
            <a:off x="8161628" y="5739622"/>
            <a:ext cx="3571040" cy="777528"/>
          </a:xfrm>
          <a:prstGeom prst="rect">
            <a:avLst/>
          </a:prstGeom>
          <a:noFill/>
          <a:ln>
            <a:noFill/>
          </a:ln>
        </p:spPr>
      </p:pic>
      <p:sp>
        <p:nvSpPr>
          <p:cNvPr id="149" name="Google Shape;149;p22"/>
          <p:cNvSpPr txBox="1">
            <a:spLocks noGrp="1"/>
          </p:cNvSpPr>
          <p:nvPr>
            <p:ph type="body" idx="1"/>
          </p:nvPr>
        </p:nvSpPr>
        <p:spPr>
          <a:xfrm>
            <a:off x="8083803" y="1860873"/>
            <a:ext cx="3363974" cy="1536746"/>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480"/>
              <a:buNone/>
            </a:pPr>
            <a:endParaRPr sz="2480">
              <a:solidFill>
                <a:schemeClr val="lt1"/>
              </a:solidFill>
              <a:latin typeface="Calibri"/>
              <a:ea typeface="Calibri"/>
              <a:cs typeface="Calibri"/>
              <a:sym typeface="Calibri"/>
            </a:endParaRPr>
          </a:p>
          <a:p>
            <a:pPr marL="0" lvl="0" indent="0" algn="ctr" rtl="0">
              <a:lnSpc>
                <a:spcPct val="100000"/>
              </a:lnSpc>
              <a:spcBef>
                <a:spcPts val="1000"/>
              </a:spcBef>
              <a:spcAft>
                <a:spcPts val="0"/>
              </a:spcAft>
              <a:buClr>
                <a:schemeClr val="lt1"/>
              </a:buClr>
              <a:buSzPts val="2480"/>
              <a:buNone/>
            </a:pPr>
            <a:r>
              <a:rPr lang="en-MY" sz="2480">
                <a:solidFill>
                  <a:srgbClr val="434343"/>
                </a:solidFill>
                <a:latin typeface="Calibri"/>
                <a:ea typeface="Calibri"/>
                <a:cs typeface="Calibri"/>
                <a:sym typeface="Calibri"/>
              </a:rPr>
              <a:t>2. Otherwise, sign up for a new account. </a:t>
            </a:r>
            <a:endParaRPr>
              <a:solidFill>
                <a:srgbClr val="434343"/>
              </a:solidFill>
              <a:latin typeface="Calibri"/>
              <a:ea typeface="Calibri"/>
              <a:cs typeface="Calibri"/>
              <a:sym typeface="Calibri"/>
            </a:endParaRPr>
          </a:p>
          <a:p>
            <a:pPr marL="0" lvl="0" indent="0" algn="ctr" rtl="0">
              <a:lnSpc>
                <a:spcPct val="70000"/>
              </a:lnSpc>
              <a:spcBef>
                <a:spcPts val="1000"/>
              </a:spcBef>
              <a:spcAft>
                <a:spcPts val="2100"/>
              </a:spcAft>
              <a:buClr>
                <a:schemeClr val="dk1"/>
              </a:buClr>
              <a:buSzPts val="2480"/>
              <a:buNone/>
            </a:pPr>
            <a:endParaRPr sz="2480">
              <a:solidFill>
                <a:schemeClr val="lt1"/>
              </a:solidFill>
              <a:latin typeface="Calibri"/>
              <a:ea typeface="Calibri"/>
              <a:cs typeface="Calibri"/>
              <a:sym typeface="Calibri"/>
            </a:endParaRPr>
          </a:p>
        </p:txBody>
      </p:sp>
      <p:sp>
        <p:nvSpPr>
          <p:cNvPr id="150" name="Google Shape;150;p22"/>
          <p:cNvSpPr txBox="1"/>
          <p:nvPr/>
        </p:nvSpPr>
        <p:spPr>
          <a:xfrm>
            <a:off x="609600" y="-829056"/>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3" name="Picture 2">
            <a:extLst>
              <a:ext uri="{FF2B5EF4-FFF2-40B4-BE49-F238E27FC236}">
                <a16:creationId xmlns:a16="http://schemas.microsoft.com/office/drawing/2014/main" id="{35B62DE0-F450-49B5-A62B-126212C9AAC4}"/>
              </a:ext>
            </a:extLst>
          </p:cNvPr>
          <p:cNvPicPr>
            <a:picLocks noChangeAspect="1"/>
          </p:cNvPicPr>
          <p:nvPr/>
        </p:nvPicPr>
        <p:blipFill>
          <a:blip r:embed="rId3"/>
          <a:stretch>
            <a:fillRect/>
          </a:stretch>
        </p:blipFill>
        <p:spPr>
          <a:xfrm>
            <a:off x="64117" y="479308"/>
            <a:ext cx="7727821" cy="6286657"/>
          </a:xfrm>
          <a:prstGeom prst="rect">
            <a:avLst/>
          </a:prstGeom>
        </p:spPr>
      </p:pic>
      <p:sp>
        <p:nvSpPr>
          <p:cNvPr id="155" name="Google Shape;155;p23"/>
          <p:cNvSpPr/>
          <p:nvPr/>
        </p:nvSpPr>
        <p:spPr>
          <a:xfrm>
            <a:off x="7315200" y="0"/>
            <a:ext cx="48768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23"/>
          <p:cNvSpPr txBox="1">
            <a:spLocks noGrp="1"/>
          </p:cNvSpPr>
          <p:nvPr>
            <p:ph type="body" idx="1"/>
          </p:nvPr>
        </p:nvSpPr>
        <p:spPr>
          <a:xfrm>
            <a:off x="7826963" y="691728"/>
            <a:ext cx="4057490" cy="14910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2100"/>
              </a:spcAft>
              <a:buClr>
                <a:schemeClr val="lt1"/>
              </a:buClr>
              <a:buSzPts val="2800"/>
              <a:buNone/>
            </a:pPr>
            <a:r>
              <a:rPr lang="en-MY">
                <a:solidFill>
                  <a:srgbClr val="434343"/>
                </a:solidFill>
                <a:latin typeface="Calibri"/>
                <a:ea typeface="Calibri"/>
                <a:cs typeface="Calibri"/>
                <a:sym typeface="Calibri"/>
              </a:rPr>
              <a:t>Personalise your page by filling in the required fields.</a:t>
            </a:r>
            <a:endParaRPr>
              <a:solidFill>
                <a:srgbClr val="434343"/>
              </a:solidFill>
              <a:latin typeface="Calibri"/>
              <a:ea typeface="Calibri"/>
              <a:cs typeface="Calibri"/>
              <a:sym typeface="Calibri"/>
            </a:endParaRPr>
          </a:p>
        </p:txBody>
      </p:sp>
      <p:pic>
        <p:nvPicPr>
          <p:cNvPr id="157" name="Google Shape;157;p23" descr="A close up of a logo&#10;&#10;Description automatically generated"/>
          <p:cNvPicPr preferRelativeResize="0"/>
          <p:nvPr/>
        </p:nvPicPr>
        <p:blipFill rotWithShape="1">
          <a:blip r:embed="rId4">
            <a:alphaModFix/>
          </a:blip>
          <a:srcRect/>
          <a:stretch/>
        </p:blipFill>
        <p:spPr>
          <a:xfrm>
            <a:off x="8070188" y="5680514"/>
            <a:ext cx="3571040" cy="777528"/>
          </a:xfrm>
          <a:prstGeom prst="rect">
            <a:avLst/>
          </a:prstGeom>
          <a:noFill/>
          <a:ln>
            <a:noFill/>
          </a:ln>
        </p:spPr>
      </p:pic>
      <p:sp>
        <p:nvSpPr>
          <p:cNvPr id="158" name="Google Shape;158;p23"/>
          <p:cNvSpPr/>
          <p:nvPr/>
        </p:nvSpPr>
        <p:spPr>
          <a:xfrm>
            <a:off x="7519416" y="294348"/>
            <a:ext cx="4474662" cy="6379583"/>
          </a:xfrm>
          <a:prstGeom prst="frame">
            <a:avLst>
              <a:gd name="adj1" fmla="val 475"/>
            </a:avLst>
          </a:prstGeom>
          <a:gradFill>
            <a:gsLst>
              <a:gs pos="0">
                <a:srgbClr val="696969"/>
              </a:gs>
              <a:gs pos="100000">
                <a:srgbClr val="1D1D1D"/>
              </a:gs>
            </a:gsLst>
            <a:lin ang="5400012" scaled="0"/>
          </a:gra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23"/>
          <p:cNvSpPr txBox="1"/>
          <p:nvPr/>
        </p:nvSpPr>
        <p:spPr>
          <a:xfrm>
            <a:off x="7791938" y="2028618"/>
            <a:ext cx="3929700" cy="2800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MY" sz="1600" dirty="0">
                <a:solidFill>
                  <a:srgbClr val="434343"/>
                </a:solidFill>
                <a:latin typeface="Calibri"/>
                <a:ea typeface="Calibri"/>
                <a:cs typeface="Calibri"/>
                <a:sym typeface="Calibri"/>
              </a:rPr>
              <a:t>Tell the world </a:t>
            </a:r>
            <a:r>
              <a:rPr lang="en-MY" sz="1600" b="1" dirty="0">
                <a:solidFill>
                  <a:srgbClr val="434343"/>
                </a:solidFill>
                <a:latin typeface="Calibri"/>
                <a:ea typeface="Calibri"/>
                <a:cs typeface="Calibri"/>
                <a:sym typeface="Calibri"/>
              </a:rPr>
              <a:t>your story</a:t>
            </a:r>
            <a:r>
              <a:rPr lang="en-MY" sz="1600" dirty="0">
                <a:solidFill>
                  <a:srgbClr val="434343"/>
                </a:solidFill>
                <a:latin typeface="Calibri"/>
                <a:ea typeface="Calibri"/>
                <a:cs typeface="Calibri"/>
                <a:sym typeface="Calibri"/>
              </a:rPr>
              <a:t> and how much you plan to raise.</a:t>
            </a:r>
            <a:endParaRPr dirty="0">
              <a:solidFill>
                <a:srgbClr val="434343"/>
              </a:solidFill>
              <a:latin typeface="Calibri"/>
              <a:ea typeface="Calibri"/>
              <a:cs typeface="Calibri"/>
              <a:sym typeface="Calibri"/>
            </a:endParaRPr>
          </a:p>
          <a:p>
            <a:pPr marL="0" marR="0" lvl="0" indent="0" algn="just" rtl="0">
              <a:spcBef>
                <a:spcPts val="0"/>
              </a:spcBef>
              <a:spcAft>
                <a:spcPts val="0"/>
              </a:spcAft>
              <a:buNone/>
            </a:pPr>
            <a:endParaRPr sz="1600" dirty="0">
              <a:solidFill>
                <a:srgbClr val="434343"/>
              </a:solidFill>
              <a:latin typeface="Calibri"/>
              <a:ea typeface="Calibri"/>
              <a:cs typeface="Calibri"/>
              <a:sym typeface="Calibri"/>
            </a:endParaRPr>
          </a:p>
          <a:p>
            <a:pPr marL="0" marR="0" lvl="0" indent="0" algn="l" rtl="0">
              <a:spcBef>
                <a:spcPts val="0"/>
              </a:spcBef>
              <a:spcAft>
                <a:spcPts val="0"/>
              </a:spcAft>
              <a:buNone/>
            </a:pPr>
            <a:r>
              <a:rPr lang="en-MY" sz="1600" i="1" dirty="0">
                <a:solidFill>
                  <a:srgbClr val="434343"/>
                </a:solidFill>
                <a:latin typeface="Calibri"/>
                <a:ea typeface="Calibri"/>
                <a:cs typeface="Calibri"/>
                <a:sym typeface="Calibri"/>
              </a:rPr>
              <a:t>Your story is important to appeal to people who want to support you. Share why the campaign is an important cause for you!</a:t>
            </a:r>
            <a:endParaRPr i="1" dirty="0">
              <a:solidFill>
                <a:srgbClr val="434343"/>
              </a:solidFill>
              <a:latin typeface="Calibri"/>
              <a:ea typeface="Calibri"/>
              <a:cs typeface="Calibri"/>
              <a:sym typeface="Calibri"/>
            </a:endParaRPr>
          </a:p>
        </p:txBody>
      </p:sp>
      <p:sp>
        <p:nvSpPr>
          <p:cNvPr id="161" name="Google Shape;161;p23"/>
          <p:cNvSpPr txBox="1"/>
          <p:nvPr/>
        </p:nvSpPr>
        <p:spPr>
          <a:xfrm>
            <a:off x="4743736" y="6224803"/>
            <a:ext cx="183890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MY" sz="1100" dirty="0">
                <a:solidFill>
                  <a:srgbClr val="FF0000"/>
                </a:solidFill>
                <a:latin typeface="Calibri"/>
                <a:ea typeface="Calibri"/>
                <a:cs typeface="Calibri"/>
                <a:sym typeface="Calibri"/>
              </a:rPr>
              <a:t>You can write over this</a:t>
            </a:r>
            <a:endParaRPr sz="1100" dirty="0"/>
          </a:p>
        </p:txBody>
      </p:sp>
      <p:sp>
        <p:nvSpPr>
          <p:cNvPr id="162" name="Google Shape;162;p23"/>
          <p:cNvSpPr txBox="1"/>
          <p:nvPr/>
        </p:nvSpPr>
        <p:spPr>
          <a:xfrm>
            <a:off x="4585699" y="4910899"/>
            <a:ext cx="206133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MY" sz="1100" dirty="0">
                <a:solidFill>
                  <a:srgbClr val="FF0000"/>
                </a:solidFill>
                <a:latin typeface="Calibri"/>
                <a:ea typeface="Calibri"/>
                <a:cs typeface="Calibri"/>
                <a:sym typeface="Calibri"/>
              </a:rPr>
              <a:t>Choose a memorable URL</a:t>
            </a:r>
            <a:endParaRPr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4" name="Picture 3">
            <a:extLst>
              <a:ext uri="{FF2B5EF4-FFF2-40B4-BE49-F238E27FC236}">
                <a16:creationId xmlns:a16="http://schemas.microsoft.com/office/drawing/2014/main" id="{04B9FA3F-1AEE-4C54-8DCF-3820C2E6F2A9}"/>
              </a:ext>
            </a:extLst>
          </p:cNvPr>
          <p:cNvPicPr>
            <a:picLocks noChangeAspect="1"/>
          </p:cNvPicPr>
          <p:nvPr/>
        </p:nvPicPr>
        <p:blipFill>
          <a:blip r:embed="rId3"/>
          <a:stretch>
            <a:fillRect/>
          </a:stretch>
        </p:blipFill>
        <p:spPr>
          <a:xfrm>
            <a:off x="268451" y="241103"/>
            <a:ext cx="6712666" cy="6375794"/>
          </a:xfrm>
          <a:prstGeom prst="rect">
            <a:avLst/>
          </a:prstGeom>
        </p:spPr>
      </p:pic>
      <p:sp>
        <p:nvSpPr>
          <p:cNvPr id="155" name="Google Shape;155;p23"/>
          <p:cNvSpPr/>
          <p:nvPr/>
        </p:nvSpPr>
        <p:spPr>
          <a:xfrm>
            <a:off x="7315200" y="0"/>
            <a:ext cx="48768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23"/>
          <p:cNvSpPr txBox="1">
            <a:spLocks noGrp="1"/>
          </p:cNvSpPr>
          <p:nvPr>
            <p:ph type="body" idx="1"/>
          </p:nvPr>
        </p:nvSpPr>
        <p:spPr>
          <a:xfrm>
            <a:off x="7826963" y="691728"/>
            <a:ext cx="4057490" cy="14910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2100"/>
              </a:spcAft>
              <a:buClr>
                <a:schemeClr val="lt1"/>
              </a:buClr>
              <a:buSzPts val="2800"/>
              <a:buNone/>
            </a:pPr>
            <a:r>
              <a:rPr lang="en-MY">
                <a:solidFill>
                  <a:srgbClr val="434343"/>
                </a:solidFill>
                <a:latin typeface="Calibri"/>
                <a:ea typeface="Calibri"/>
                <a:cs typeface="Calibri"/>
                <a:sym typeface="Calibri"/>
              </a:rPr>
              <a:t>Personalise your page by filling in the required fields.</a:t>
            </a:r>
            <a:endParaRPr>
              <a:solidFill>
                <a:srgbClr val="434343"/>
              </a:solidFill>
              <a:latin typeface="Calibri"/>
              <a:ea typeface="Calibri"/>
              <a:cs typeface="Calibri"/>
              <a:sym typeface="Calibri"/>
            </a:endParaRPr>
          </a:p>
        </p:txBody>
      </p:sp>
      <p:pic>
        <p:nvPicPr>
          <p:cNvPr id="157" name="Google Shape;157;p23" descr="A close up of a logo&#10;&#10;Description automatically generated"/>
          <p:cNvPicPr preferRelativeResize="0"/>
          <p:nvPr/>
        </p:nvPicPr>
        <p:blipFill rotWithShape="1">
          <a:blip r:embed="rId4">
            <a:alphaModFix/>
          </a:blip>
          <a:srcRect/>
          <a:stretch/>
        </p:blipFill>
        <p:spPr>
          <a:xfrm>
            <a:off x="8070188" y="5680514"/>
            <a:ext cx="3571040" cy="777528"/>
          </a:xfrm>
          <a:prstGeom prst="rect">
            <a:avLst/>
          </a:prstGeom>
          <a:noFill/>
          <a:ln>
            <a:noFill/>
          </a:ln>
        </p:spPr>
      </p:pic>
      <p:sp>
        <p:nvSpPr>
          <p:cNvPr id="158" name="Google Shape;158;p23"/>
          <p:cNvSpPr/>
          <p:nvPr/>
        </p:nvSpPr>
        <p:spPr>
          <a:xfrm>
            <a:off x="7519416" y="294348"/>
            <a:ext cx="4474662" cy="6379583"/>
          </a:xfrm>
          <a:prstGeom prst="frame">
            <a:avLst>
              <a:gd name="adj1" fmla="val 475"/>
            </a:avLst>
          </a:prstGeom>
          <a:gradFill>
            <a:gsLst>
              <a:gs pos="0">
                <a:srgbClr val="696969"/>
              </a:gs>
              <a:gs pos="100000">
                <a:srgbClr val="1D1D1D"/>
              </a:gs>
            </a:gsLst>
            <a:lin ang="5400012" scaled="0"/>
          </a:gra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23"/>
          <p:cNvSpPr txBox="1"/>
          <p:nvPr/>
        </p:nvSpPr>
        <p:spPr>
          <a:xfrm>
            <a:off x="7791938" y="2028618"/>
            <a:ext cx="3929700" cy="280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MY" sz="1600" dirty="0">
                <a:solidFill>
                  <a:srgbClr val="434343"/>
                </a:solidFill>
                <a:latin typeface="Calibri"/>
                <a:ea typeface="Calibri"/>
                <a:cs typeface="Calibri"/>
                <a:sym typeface="Calibri"/>
              </a:rPr>
              <a:t>Set a target that is </a:t>
            </a:r>
            <a:r>
              <a:rPr lang="en-MY" sz="1600" b="1" dirty="0">
                <a:solidFill>
                  <a:srgbClr val="434343"/>
                </a:solidFill>
                <a:latin typeface="Calibri"/>
                <a:ea typeface="Calibri"/>
                <a:cs typeface="Calibri"/>
                <a:sym typeface="Calibri"/>
              </a:rPr>
              <a:t>slightly challenging but achievable</a:t>
            </a:r>
            <a:r>
              <a:rPr lang="en-MY" sz="1600" dirty="0">
                <a:solidFill>
                  <a:srgbClr val="434343"/>
                </a:solidFill>
                <a:latin typeface="Calibri"/>
                <a:ea typeface="Calibri"/>
                <a:cs typeface="Calibri"/>
                <a:sym typeface="Calibri"/>
              </a:rPr>
              <a:t>. This will drive you and your supporters to reach your goal.</a:t>
            </a:r>
            <a:endParaRPr sz="1600" dirty="0">
              <a:solidFill>
                <a:srgbClr val="434343"/>
              </a:solidFill>
              <a:latin typeface="Calibri"/>
              <a:ea typeface="Calibri"/>
              <a:cs typeface="Calibri"/>
              <a:sym typeface="Calibri"/>
            </a:endParaRPr>
          </a:p>
        </p:txBody>
      </p:sp>
      <p:sp>
        <p:nvSpPr>
          <p:cNvPr id="161" name="Google Shape;161;p23"/>
          <p:cNvSpPr txBox="1"/>
          <p:nvPr/>
        </p:nvSpPr>
        <p:spPr>
          <a:xfrm>
            <a:off x="1031045" y="3675383"/>
            <a:ext cx="183890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MY" sz="1200" dirty="0">
                <a:solidFill>
                  <a:srgbClr val="FF0000"/>
                </a:solidFill>
                <a:latin typeface="Calibri"/>
                <a:ea typeface="Calibri"/>
                <a:cs typeface="Calibri"/>
                <a:sym typeface="Calibri"/>
              </a:rPr>
              <a:t>Click No</a:t>
            </a:r>
            <a:endParaRPr sz="1200" dirty="0"/>
          </a:p>
        </p:txBody>
      </p:sp>
      <p:sp>
        <p:nvSpPr>
          <p:cNvPr id="162" name="Google Shape;162;p23"/>
          <p:cNvSpPr txBox="1"/>
          <p:nvPr/>
        </p:nvSpPr>
        <p:spPr>
          <a:xfrm>
            <a:off x="1031045" y="2749039"/>
            <a:ext cx="3002003" cy="4786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MY" sz="1100" dirty="0">
                <a:solidFill>
                  <a:srgbClr val="FF0000"/>
                </a:solidFill>
                <a:latin typeface="Calibri"/>
                <a:ea typeface="Calibri"/>
                <a:cs typeface="Calibri"/>
                <a:sym typeface="Calibri"/>
              </a:rPr>
              <a:t>Click Yes, if you want team members to create their own pages. </a:t>
            </a:r>
          </a:p>
          <a:p>
            <a:pPr marL="0" marR="0" lvl="0" indent="0" algn="l" rtl="0">
              <a:spcBef>
                <a:spcPts val="0"/>
              </a:spcBef>
              <a:spcAft>
                <a:spcPts val="0"/>
              </a:spcAft>
              <a:buNone/>
            </a:pPr>
            <a:r>
              <a:rPr lang="en-MY" sz="1100" dirty="0">
                <a:solidFill>
                  <a:srgbClr val="FF0000"/>
                </a:solidFill>
                <a:latin typeface="Calibri"/>
                <a:cs typeface="Calibri"/>
                <a:sym typeface="Calibri"/>
              </a:rPr>
              <a:t>Or click No if your team is sharing the same page</a:t>
            </a:r>
            <a:endParaRPr sz="1100" dirty="0"/>
          </a:p>
        </p:txBody>
      </p:sp>
      <p:sp>
        <p:nvSpPr>
          <p:cNvPr id="5" name="Right Brace 4">
            <a:extLst>
              <a:ext uri="{FF2B5EF4-FFF2-40B4-BE49-F238E27FC236}">
                <a16:creationId xmlns:a16="http://schemas.microsoft.com/office/drawing/2014/main" id="{7CEB8CEB-23C8-4CFF-9F1F-49A420C5940A}"/>
              </a:ext>
            </a:extLst>
          </p:cNvPr>
          <p:cNvSpPr/>
          <p:nvPr/>
        </p:nvSpPr>
        <p:spPr>
          <a:xfrm>
            <a:off x="4989837" y="2749039"/>
            <a:ext cx="381505" cy="3633594"/>
          </a:xfrm>
          <a:prstGeom prst="rightBrace">
            <a:avLst>
              <a:gd name="adj1" fmla="val 8333"/>
              <a:gd name="adj2" fmla="val 44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13" name="Google Shape;161;p23">
            <a:extLst>
              <a:ext uri="{FF2B5EF4-FFF2-40B4-BE49-F238E27FC236}">
                <a16:creationId xmlns:a16="http://schemas.microsoft.com/office/drawing/2014/main" id="{03FDCC78-5BC4-418C-AE40-0F3C17C5A6E8}"/>
              </a:ext>
            </a:extLst>
          </p:cNvPr>
          <p:cNvSpPr txBox="1"/>
          <p:nvPr/>
        </p:nvSpPr>
        <p:spPr>
          <a:xfrm>
            <a:off x="5505781" y="3829271"/>
            <a:ext cx="183890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70C0"/>
                </a:solidFill>
                <a:latin typeface="Calibri"/>
                <a:cs typeface="Calibri"/>
                <a:sym typeface="Calibri"/>
              </a:rPr>
              <a:t>T</a:t>
            </a:r>
            <a:r>
              <a:rPr lang="en-MY" sz="1200" dirty="0">
                <a:solidFill>
                  <a:srgbClr val="0070C0"/>
                </a:solidFill>
                <a:latin typeface="Calibri"/>
                <a:cs typeface="Calibri"/>
                <a:sym typeface="Calibri"/>
              </a:rPr>
              <a:t>his section will only appear if you have clicked on creating a “Team” or “Corporate Team” page</a:t>
            </a:r>
            <a:endParaRPr sz="1200" dirty="0">
              <a:solidFill>
                <a:srgbClr val="0070C0"/>
              </a:solidFill>
            </a:endParaRPr>
          </a:p>
        </p:txBody>
      </p:sp>
    </p:spTree>
    <p:extLst>
      <p:ext uri="{BB962C8B-B14F-4D97-AF65-F5344CB8AC3E}">
        <p14:creationId xmlns:p14="http://schemas.microsoft.com/office/powerpoint/2010/main" val="371904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260895" y="365125"/>
            <a:ext cx="11674431" cy="1142833"/>
          </a:xfrm>
          <a:prstGeom prst="rect">
            <a:avLst/>
          </a:prstGeom>
          <a:solidFill>
            <a:srgbClr val="EFEFE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Helvetica Neue"/>
              <a:buNone/>
            </a:pPr>
            <a:r>
              <a:rPr lang="en-MY">
                <a:solidFill>
                  <a:srgbClr val="434343"/>
                </a:solidFill>
                <a:latin typeface="Calibri"/>
                <a:ea typeface="Calibri"/>
                <a:cs typeface="Calibri"/>
                <a:sym typeface="Calibri"/>
              </a:rPr>
              <a:t>Final touches</a:t>
            </a:r>
            <a:endParaRPr>
              <a:solidFill>
                <a:srgbClr val="434343"/>
              </a:solidFill>
              <a:latin typeface="Calibri"/>
              <a:ea typeface="Calibri"/>
              <a:cs typeface="Calibri"/>
              <a:sym typeface="Calibri"/>
            </a:endParaRPr>
          </a:p>
        </p:txBody>
      </p:sp>
      <p:pic>
        <p:nvPicPr>
          <p:cNvPr id="168" name="Google Shape;168;p24" descr="A screenshot of a cell phone&#10;&#10;Description automatically generated"/>
          <p:cNvPicPr preferRelativeResize="0">
            <a:picLocks noGrp="1"/>
          </p:cNvPicPr>
          <p:nvPr>
            <p:ph type="body" idx="1"/>
          </p:nvPr>
        </p:nvPicPr>
        <p:blipFill rotWithShape="1">
          <a:blip r:embed="rId3">
            <a:alphaModFix/>
          </a:blip>
          <a:srcRect/>
          <a:stretch/>
        </p:blipFill>
        <p:spPr>
          <a:xfrm>
            <a:off x="260895" y="1620253"/>
            <a:ext cx="11670210" cy="4872622"/>
          </a:xfrm>
          <a:prstGeom prst="rect">
            <a:avLst/>
          </a:prstGeom>
          <a:noFill/>
          <a:ln>
            <a:noFill/>
          </a:ln>
        </p:spPr>
      </p:pic>
      <p:pic>
        <p:nvPicPr>
          <p:cNvPr id="169" name="Google Shape;169;p24"/>
          <p:cNvPicPr preferRelativeResize="0"/>
          <p:nvPr/>
        </p:nvPicPr>
        <p:blipFill rotWithShape="1">
          <a:blip r:embed="rId4">
            <a:alphaModFix/>
          </a:blip>
          <a:srcRect b="7906"/>
          <a:stretch/>
        </p:blipFill>
        <p:spPr>
          <a:xfrm>
            <a:off x="4036550" y="3736784"/>
            <a:ext cx="2081207" cy="1508792"/>
          </a:xfrm>
          <a:prstGeom prst="rect">
            <a:avLst/>
          </a:prstGeom>
          <a:noFill/>
          <a:ln>
            <a:noFill/>
          </a:ln>
        </p:spPr>
      </p:pic>
      <p:pic>
        <p:nvPicPr>
          <p:cNvPr id="170" name="Google Shape;170;p24"/>
          <p:cNvPicPr preferRelativeResize="0"/>
          <p:nvPr/>
        </p:nvPicPr>
        <p:blipFill rotWithShape="1">
          <a:blip r:embed="rId5">
            <a:alphaModFix/>
          </a:blip>
          <a:srcRect/>
          <a:stretch/>
        </p:blipFill>
        <p:spPr>
          <a:xfrm>
            <a:off x="9047788" y="3841251"/>
            <a:ext cx="2081207" cy="1404325"/>
          </a:xfrm>
          <a:prstGeom prst="rect">
            <a:avLst/>
          </a:prstGeom>
          <a:noFill/>
          <a:ln>
            <a:noFill/>
          </a:ln>
        </p:spPr>
      </p:pic>
      <p:sp>
        <p:nvSpPr>
          <p:cNvPr id="171" name="Google Shape;171;p24"/>
          <p:cNvSpPr/>
          <p:nvPr/>
        </p:nvSpPr>
        <p:spPr>
          <a:xfrm>
            <a:off x="190815" y="4403853"/>
            <a:ext cx="6980655" cy="2269412"/>
          </a:xfrm>
          <a:custGeom>
            <a:avLst/>
            <a:gdLst/>
            <a:ahLst/>
            <a:cxnLst/>
            <a:rect l="l" t="t" r="r" b="b"/>
            <a:pathLst>
              <a:path w="6980655" h="2269412" extrusionOk="0">
                <a:moveTo>
                  <a:pt x="0" y="87327"/>
                </a:moveTo>
                <a:lnTo>
                  <a:pt x="2171366" y="87327"/>
                </a:lnTo>
                <a:lnTo>
                  <a:pt x="2171366" y="87327"/>
                </a:lnTo>
                <a:lnTo>
                  <a:pt x="3101951" y="87327"/>
                </a:lnTo>
                <a:lnTo>
                  <a:pt x="3722341" y="87327"/>
                </a:lnTo>
                <a:lnTo>
                  <a:pt x="3709815" y="651424"/>
                </a:lnTo>
                <a:lnTo>
                  <a:pt x="6980655" y="0"/>
                </a:lnTo>
                <a:lnTo>
                  <a:pt x="3734867" y="858742"/>
                </a:lnTo>
                <a:lnTo>
                  <a:pt x="3722341" y="2269412"/>
                </a:lnTo>
                <a:lnTo>
                  <a:pt x="3101951" y="2269412"/>
                </a:lnTo>
                <a:lnTo>
                  <a:pt x="2171366" y="2269412"/>
                </a:lnTo>
                <a:lnTo>
                  <a:pt x="2171366" y="2269412"/>
                </a:lnTo>
                <a:lnTo>
                  <a:pt x="0" y="2269412"/>
                </a:lnTo>
                <a:lnTo>
                  <a:pt x="0" y="996529"/>
                </a:lnTo>
                <a:lnTo>
                  <a:pt x="0" y="451008"/>
                </a:lnTo>
                <a:lnTo>
                  <a:pt x="0" y="451008"/>
                </a:lnTo>
                <a:lnTo>
                  <a:pt x="0" y="87327"/>
                </a:lnTo>
                <a:close/>
              </a:path>
            </a:pathLst>
          </a:cu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chemeClr val="lt1"/>
              </a:solidFill>
              <a:latin typeface="Helvetica Neue"/>
              <a:ea typeface="Helvetica Neue"/>
              <a:cs typeface="Helvetica Neue"/>
              <a:sym typeface="Helvetica Neue"/>
            </a:endParaRPr>
          </a:p>
        </p:txBody>
      </p:sp>
      <p:sp>
        <p:nvSpPr>
          <p:cNvPr id="172" name="Google Shape;172;p24"/>
          <p:cNvSpPr txBox="1"/>
          <p:nvPr/>
        </p:nvSpPr>
        <p:spPr>
          <a:xfrm>
            <a:off x="465905" y="4716234"/>
            <a:ext cx="3365635"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i="1">
                <a:solidFill>
                  <a:srgbClr val="434343"/>
                </a:solidFill>
                <a:latin typeface="Calibri"/>
                <a:ea typeface="Calibri"/>
                <a:cs typeface="Calibri"/>
                <a:sym typeface="Calibri"/>
              </a:rPr>
              <a:t>Make your page more personalised and engaging by adding photos and videos.</a:t>
            </a:r>
            <a:endParaRPr>
              <a:solidFill>
                <a:srgbClr val="434343"/>
              </a:solidFill>
              <a:latin typeface="Calibri"/>
              <a:ea typeface="Calibri"/>
              <a:cs typeface="Calibri"/>
              <a:sym typeface="Calibri"/>
            </a:endParaRPr>
          </a:p>
          <a:p>
            <a:pPr marL="0" marR="0" lvl="0" indent="0" algn="l" rtl="0">
              <a:spcBef>
                <a:spcPts val="0"/>
              </a:spcBef>
              <a:spcAft>
                <a:spcPts val="0"/>
              </a:spcAft>
              <a:buNone/>
            </a:pPr>
            <a:endParaRPr sz="1800" i="1">
              <a:solidFill>
                <a:srgbClr val="434343"/>
              </a:solidFill>
              <a:latin typeface="Calibri"/>
              <a:ea typeface="Calibri"/>
              <a:cs typeface="Calibri"/>
              <a:sym typeface="Calibri"/>
            </a:endParaRPr>
          </a:p>
          <a:p>
            <a:pPr marL="0" marR="0" lvl="0" indent="0" algn="l" rtl="0">
              <a:spcBef>
                <a:spcPts val="0"/>
              </a:spcBef>
              <a:spcAft>
                <a:spcPts val="0"/>
              </a:spcAft>
              <a:buNone/>
            </a:pPr>
            <a:r>
              <a:rPr lang="en-MY" sz="1800" i="1">
                <a:solidFill>
                  <a:srgbClr val="434343"/>
                </a:solidFill>
                <a:latin typeface="Calibri"/>
                <a:ea typeface="Calibri"/>
                <a:cs typeface="Calibri"/>
                <a:sym typeface="Calibri"/>
              </a:rPr>
              <a:t>Once you are done, click finish at the bottom right corner.</a:t>
            </a:r>
            <a:endParaRPr sz="1800" i="1">
              <a:solidFill>
                <a:srgbClr val="434343"/>
              </a:solidFill>
              <a:latin typeface="Calibri"/>
              <a:ea typeface="Calibri"/>
              <a:cs typeface="Calibri"/>
              <a:sym typeface="Calibri"/>
            </a:endParaRPr>
          </a:p>
        </p:txBody>
      </p:sp>
      <p:pic>
        <p:nvPicPr>
          <p:cNvPr id="173" name="Google Shape;173;p24" descr="A close up of a sign&#10;&#10;Description automatically generated"/>
          <p:cNvPicPr preferRelativeResize="0"/>
          <p:nvPr/>
        </p:nvPicPr>
        <p:blipFill rotWithShape="1">
          <a:blip r:embed="rId6">
            <a:alphaModFix/>
          </a:blip>
          <a:srcRect/>
          <a:stretch/>
        </p:blipFill>
        <p:spPr>
          <a:xfrm rot="5957768">
            <a:off x="10443427" y="6121478"/>
            <a:ext cx="737294" cy="742796"/>
          </a:xfrm>
          <a:prstGeom prst="rect">
            <a:avLst/>
          </a:prstGeom>
          <a:noFill/>
          <a:ln>
            <a:noFill/>
          </a:ln>
        </p:spPr>
      </p:pic>
      <p:sp>
        <p:nvSpPr>
          <p:cNvPr id="174" name="Google Shape;174;p24"/>
          <p:cNvSpPr/>
          <p:nvPr/>
        </p:nvSpPr>
        <p:spPr>
          <a:xfrm>
            <a:off x="330974" y="446132"/>
            <a:ext cx="11496850" cy="991049"/>
          </a:xfrm>
          <a:prstGeom prst="frame">
            <a:avLst>
              <a:gd name="adj1" fmla="val 475"/>
            </a:avLst>
          </a:prstGeom>
          <a:solidFill>
            <a:srgbClr val="434343"/>
          </a:soli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24"/>
          <p:cNvSpPr/>
          <p:nvPr/>
        </p:nvSpPr>
        <p:spPr>
          <a:xfrm>
            <a:off x="280904" y="4562375"/>
            <a:ext cx="3559576" cy="2023545"/>
          </a:xfrm>
          <a:prstGeom prst="frame">
            <a:avLst>
              <a:gd name="adj1" fmla="val 475"/>
            </a:avLst>
          </a:prstGeom>
          <a:gradFill>
            <a:gsLst>
              <a:gs pos="0">
                <a:srgbClr val="696969"/>
              </a:gs>
              <a:gs pos="100000">
                <a:srgbClr val="1D1D1D"/>
              </a:gs>
            </a:gsLst>
            <a:lin ang="5400012" scaled="0"/>
          </a:gra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p:nvPr/>
        </p:nvSpPr>
        <p:spPr>
          <a:xfrm>
            <a:off x="7559040" y="0"/>
            <a:ext cx="463296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25" descr="A screenshot of a cell phone&#10;&#10;Description automatically generated"/>
          <p:cNvPicPr preferRelativeResize="0"/>
          <p:nvPr/>
        </p:nvPicPr>
        <p:blipFill rotWithShape="1">
          <a:blip r:embed="rId3">
            <a:alphaModFix/>
          </a:blip>
          <a:srcRect/>
          <a:stretch/>
        </p:blipFill>
        <p:spPr>
          <a:xfrm>
            <a:off x="649563" y="931602"/>
            <a:ext cx="6407741" cy="5347278"/>
          </a:xfrm>
          <a:prstGeom prst="rect">
            <a:avLst/>
          </a:prstGeom>
          <a:noFill/>
          <a:ln>
            <a:noFill/>
          </a:ln>
        </p:spPr>
      </p:pic>
      <p:sp>
        <p:nvSpPr>
          <p:cNvPr id="182" name="Google Shape;182;p25"/>
          <p:cNvSpPr txBox="1"/>
          <p:nvPr/>
        </p:nvSpPr>
        <p:spPr>
          <a:xfrm>
            <a:off x="3205733" y="3907155"/>
            <a:ext cx="1295400" cy="954107"/>
          </a:xfrm>
          <a:prstGeom prst="rect">
            <a:avLst/>
          </a:prstGeom>
          <a:solidFill>
            <a:srgbClr val="262626"/>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MY" sz="1400">
                <a:solidFill>
                  <a:srgbClr val="62BB47"/>
                </a:solidFill>
                <a:latin typeface="Helvetica Neue"/>
                <a:ea typeface="Helvetica Neue"/>
                <a:cs typeface="Helvetica Neue"/>
                <a:sym typeface="Helvetica Neue"/>
              </a:rPr>
              <a:t>Your page’s unique QR code will be here</a:t>
            </a:r>
            <a:endParaRPr/>
          </a:p>
        </p:txBody>
      </p:sp>
      <p:sp>
        <p:nvSpPr>
          <p:cNvPr id="183" name="Google Shape;183;p25"/>
          <p:cNvSpPr/>
          <p:nvPr/>
        </p:nvSpPr>
        <p:spPr>
          <a:xfrm>
            <a:off x="7766462" y="294348"/>
            <a:ext cx="4227616" cy="6379583"/>
          </a:xfrm>
          <a:prstGeom prst="frame">
            <a:avLst>
              <a:gd name="adj1" fmla="val 475"/>
            </a:avLst>
          </a:prstGeom>
          <a:gradFill>
            <a:gsLst>
              <a:gs pos="0">
                <a:srgbClr val="696969"/>
              </a:gs>
              <a:gs pos="100000">
                <a:srgbClr val="1D1D1D"/>
              </a:gs>
            </a:gsLst>
            <a:lin ang="5400012" scaled="0"/>
          </a:gra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25"/>
          <p:cNvSpPr txBox="1"/>
          <p:nvPr/>
        </p:nvSpPr>
        <p:spPr>
          <a:xfrm>
            <a:off x="8169148" y="949046"/>
            <a:ext cx="3363974" cy="159731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520"/>
              <a:buFont typeface="Helvetica Neue"/>
              <a:buNone/>
            </a:pPr>
            <a:r>
              <a:rPr lang="en-MY" sz="2520">
                <a:solidFill>
                  <a:srgbClr val="434343"/>
                </a:solidFill>
                <a:latin typeface="Calibri"/>
                <a:ea typeface="Calibri"/>
                <a:cs typeface="Calibri"/>
                <a:sym typeface="Calibri"/>
              </a:rPr>
              <a:t>   Help raise awareness and reach more people by sharing your page</a:t>
            </a:r>
            <a:endParaRPr>
              <a:solidFill>
                <a:srgbClr val="434343"/>
              </a:solidFill>
              <a:latin typeface="Calibri"/>
              <a:ea typeface="Calibri"/>
              <a:cs typeface="Calibri"/>
              <a:sym typeface="Calibri"/>
            </a:endParaRPr>
          </a:p>
        </p:txBody>
      </p:sp>
      <p:sp>
        <p:nvSpPr>
          <p:cNvPr id="185" name="Google Shape;185;p25"/>
          <p:cNvSpPr txBox="1"/>
          <p:nvPr/>
        </p:nvSpPr>
        <p:spPr>
          <a:xfrm>
            <a:off x="8169148" y="2845397"/>
            <a:ext cx="3715172" cy="3576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lt1"/>
              </a:buClr>
              <a:buSzPts val="2000"/>
              <a:buFont typeface="Arial"/>
              <a:buNone/>
            </a:pPr>
            <a:endParaRPr sz="2000" b="1" i="1">
              <a:solidFill>
                <a:srgbClr val="434343"/>
              </a:solidFill>
              <a:latin typeface="Calibri"/>
              <a:ea typeface="Calibri"/>
              <a:cs typeface="Calibri"/>
              <a:sym typeface="Calibri"/>
            </a:endParaRPr>
          </a:p>
          <a:p>
            <a:pPr marL="0" marR="0" lvl="0" indent="0" algn="ctr" rtl="0">
              <a:lnSpc>
                <a:spcPct val="90000"/>
              </a:lnSpc>
              <a:spcBef>
                <a:spcPts val="1000"/>
              </a:spcBef>
              <a:spcAft>
                <a:spcPts val="0"/>
              </a:spcAft>
              <a:buClr>
                <a:schemeClr val="lt1"/>
              </a:buClr>
              <a:buSzPts val="2000"/>
              <a:buFont typeface="Arial"/>
              <a:buNone/>
            </a:pPr>
            <a:r>
              <a:rPr lang="en-MY" sz="2000">
                <a:solidFill>
                  <a:srgbClr val="434343"/>
                </a:solidFill>
                <a:latin typeface="Calibri"/>
                <a:ea typeface="Calibri"/>
                <a:cs typeface="Calibri"/>
                <a:sym typeface="Calibri"/>
              </a:rPr>
              <a:t>Know others who might be interested? Personalised emails and Whatsapp messages are the most effective for conversion! Sharing on social media will help raise awareness.</a:t>
            </a:r>
            <a:endParaRPr sz="2000">
              <a:solidFill>
                <a:srgbClr val="434343"/>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i="1">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6"/>
          <p:cNvPicPr preferRelativeResize="0"/>
          <p:nvPr/>
        </p:nvPicPr>
        <p:blipFill rotWithShape="1">
          <a:blip r:embed="rId3">
            <a:alphaModFix/>
          </a:blip>
          <a:srcRect/>
          <a:stretch/>
        </p:blipFill>
        <p:spPr>
          <a:xfrm>
            <a:off x="347271" y="2283128"/>
            <a:ext cx="8121295" cy="4190935"/>
          </a:xfrm>
          <a:prstGeom prst="rect">
            <a:avLst/>
          </a:prstGeom>
          <a:noFill/>
          <a:ln>
            <a:noFill/>
          </a:ln>
        </p:spPr>
      </p:pic>
      <p:sp>
        <p:nvSpPr>
          <p:cNvPr id="192" name="Google Shape;192;p26"/>
          <p:cNvSpPr txBox="1">
            <a:spLocks noGrp="1"/>
          </p:cNvSpPr>
          <p:nvPr>
            <p:ph type="title"/>
          </p:nvPr>
        </p:nvSpPr>
        <p:spPr>
          <a:xfrm>
            <a:off x="325216" y="365125"/>
            <a:ext cx="11744864" cy="975995"/>
          </a:xfrm>
          <a:prstGeom prst="rect">
            <a:avLst/>
          </a:prstGeom>
          <a:solidFill>
            <a:srgbClr val="F3F3F3"/>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Helvetica Neue"/>
              <a:buNone/>
            </a:pPr>
            <a:r>
              <a:rPr lang="en-MY" sz="4000">
                <a:solidFill>
                  <a:srgbClr val="434343"/>
                </a:solidFill>
                <a:latin typeface="Proxima Nova"/>
                <a:ea typeface="Proxima Nova"/>
                <a:cs typeface="Proxima Nova"/>
                <a:sym typeface="Proxima Nova"/>
              </a:rPr>
              <a:t> Editing your page</a:t>
            </a:r>
            <a:endParaRPr>
              <a:solidFill>
                <a:srgbClr val="434343"/>
              </a:solidFill>
              <a:latin typeface="Proxima Nova"/>
              <a:ea typeface="Proxima Nova"/>
              <a:cs typeface="Proxima Nova"/>
              <a:sym typeface="Proxima Nova"/>
            </a:endParaRPr>
          </a:p>
        </p:txBody>
      </p:sp>
      <p:pic>
        <p:nvPicPr>
          <p:cNvPr id="193" name="Google Shape;193;p26"/>
          <p:cNvPicPr preferRelativeResize="0"/>
          <p:nvPr/>
        </p:nvPicPr>
        <p:blipFill rotWithShape="1">
          <a:blip r:embed="rId4">
            <a:alphaModFix/>
          </a:blip>
          <a:srcRect/>
          <a:stretch/>
        </p:blipFill>
        <p:spPr>
          <a:xfrm>
            <a:off x="332325" y="1400313"/>
            <a:ext cx="8072024" cy="731043"/>
          </a:xfrm>
          <a:prstGeom prst="rect">
            <a:avLst/>
          </a:prstGeom>
          <a:noFill/>
          <a:ln>
            <a:noFill/>
          </a:ln>
        </p:spPr>
      </p:pic>
      <p:sp>
        <p:nvSpPr>
          <p:cNvPr id="194" name="Google Shape;194;p26"/>
          <p:cNvSpPr/>
          <p:nvPr/>
        </p:nvSpPr>
        <p:spPr>
          <a:xfrm>
            <a:off x="8561484" y="1439441"/>
            <a:ext cx="3531722" cy="5187712"/>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6"/>
          <p:cNvSpPr/>
          <p:nvPr/>
        </p:nvSpPr>
        <p:spPr>
          <a:xfrm>
            <a:off x="8880957" y="1864638"/>
            <a:ext cx="2855365" cy="836374"/>
          </a:xfrm>
          <a:prstGeom prst="wedgeRectCallout">
            <a:avLst>
              <a:gd name="adj1" fmla="val -100304"/>
              <a:gd name="adj2" fmla="val -48192"/>
            </a:avLst>
          </a:prstGeom>
          <a:solidFill>
            <a:srgbClr val="434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2000">
                <a:solidFill>
                  <a:schemeClr val="lt1"/>
                </a:solidFill>
                <a:latin typeface="Proxima Nova"/>
                <a:ea typeface="Proxima Nova"/>
                <a:cs typeface="Proxima Nova"/>
                <a:sym typeface="Proxima Nova"/>
              </a:rPr>
              <a:t>1. Login to your user account.</a:t>
            </a:r>
            <a:endParaRPr>
              <a:latin typeface="Proxima Nova"/>
              <a:ea typeface="Proxima Nova"/>
              <a:cs typeface="Proxima Nova"/>
              <a:sym typeface="Proxima Nova"/>
            </a:endParaRPr>
          </a:p>
        </p:txBody>
      </p:sp>
      <p:sp>
        <p:nvSpPr>
          <p:cNvPr id="196" name="Google Shape;196;p26"/>
          <p:cNvSpPr/>
          <p:nvPr/>
        </p:nvSpPr>
        <p:spPr>
          <a:xfrm>
            <a:off x="8787907" y="3622120"/>
            <a:ext cx="2948415" cy="998006"/>
          </a:xfrm>
          <a:prstGeom prst="wedgeRectCallout">
            <a:avLst>
              <a:gd name="adj1" fmla="val -274647"/>
              <a:gd name="adj2" fmla="val -102315"/>
            </a:avLst>
          </a:prstGeom>
          <a:solidFill>
            <a:srgbClr val="434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2000">
                <a:solidFill>
                  <a:schemeClr val="lt1"/>
                </a:solidFill>
                <a:latin typeface="Proxima Nova"/>
                <a:ea typeface="Proxima Nova"/>
                <a:cs typeface="Proxima Nova"/>
                <a:sym typeface="Proxima Nova"/>
              </a:rPr>
              <a:t>2. Enter the dashboard and click on charity fundraising.</a:t>
            </a:r>
            <a:endParaRPr>
              <a:latin typeface="Proxima Nova"/>
              <a:ea typeface="Proxima Nova"/>
              <a:cs typeface="Proxima Nova"/>
              <a:sym typeface="Proxima Nova"/>
            </a:endParaRPr>
          </a:p>
        </p:txBody>
      </p:sp>
      <p:sp>
        <p:nvSpPr>
          <p:cNvPr id="197" name="Google Shape;197;p26"/>
          <p:cNvSpPr/>
          <p:nvPr/>
        </p:nvSpPr>
        <p:spPr>
          <a:xfrm>
            <a:off x="8787907" y="5128584"/>
            <a:ext cx="3078877" cy="1274677"/>
          </a:xfrm>
          <a:prstGeom prst="wedgeRectCallout">
            <a:avLst>
              <a:gd name="adj1" fmla="val -204895"/>
              <a:gd name="adj2" fmla="val 40096"/>
            </a:avLst>
          </a:prstGeom>
          <a:solidFill>
            <a:srgbClr val="434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2000">
                <a:solidFill>
                  <a:schemeClr val="lt1"/>
                </a:solidFill>
                <a:latin typeface="Proxima Nova"/>
                <a:ea typeface="Proxima Nova"/>
                <a:cs typeface="Proxima Nova"/>
                <a:sym typeface="Proxima Nova"/>
              </a:rPr>
              <a:t>3. Look for your personalised fundraising page and click edit.</a:t>
            </a:r>
            <a:endParaRPr>
              <a:latin typeface="Proxima Nova"/>
              <a:ea typeface="Proxima Nova"/>
              <a:cs typeface="Proxima Nova"/>
              <a:sym typeface="Proxima Nova"/>
            </a:endParaRPr>
          </a:p>
        </p:txBody>
      </p:sp>
      <p:sp>
        <p:nvSpPr>
          <p:cNvPr id="198" name="Google Shape;198;p26"/>
          <p:cNvSpPr/>
          <p:nvPr/>
        </p:nvSpPr>
        <p:spPr>
          <a:xfrm>
            <a:off x="923924" y="2842462"/>
            <a:ext cx="1270635" cy="461804"/>
          </a:xfrm>
          <a:prstGeom prst="ellipse">
            <a:avLst/>
          </a:prstGeom>
          <a:noFill/>
          <a:ln w="12700" cap="flat" cmpd="sng">
            <a:solidFill>
              <a:srgbClr val="CF13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26"/>
          <p:cNvSpPr/>
          <p:nvPr/>
        </p:nvSpPr>
        <p:spPr>
          <a:xfrm>
            <a:off x="6918960" y="1528525"/>
            <a:ext cx="487679" cy="513636"/>
          </a:xfrm>
          <a:prstGeom prst="ellipse">
            <a:avLst/>
          </a:prstGeom>
          <a:noFill/>
          <a:ln w="12700" cap="flat" cmpd="sng">
            <a:solidFill>
              <a:srgbClr val="CF13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26"/>
          <p:cNvSpPr/>
          <p:nvPr/>
        </p:nvSpPr>
        <p:spPr>
          <a:xfrm>
            <a:off x="3219302" y="6055977"/>
            <a:ext cx="868682" cy="461804"/>
          </a:xfrm>
          <a:prstGeom prst="ellipse">
            <a:avLst/>
          </a:prstGeom>
          <a:noFill/>
          <a:ln w="12700" cap="flat" cmpd="sng">
            <a:solidFill>
              <a:srgbClr val="CF13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26"/>
          <p:cNvSpPr/>
          <p:nvPr/>
        </p:nvSpPr>
        <p:spPr>
          <a:xfrm>
            <a:off x="8653899" y="1525133"/>
            <a:ext cx="3250294" cy="4955867"/>
          </a:xfrm>
          <a:prstGeom prst="frame">
            <a:avLst>
              <a:gd name="adj1" fmla="val 475"/>
            </a:avLst>
          </a:prstGeom>
          <a:gradFill>
            <a:gsLst>
              <a:gs pos="0">
                <a:srgbClr val="696969"/>
              </a:gs>
              <a:gs pos="100000">
                <a:srgbClr val="1D1D1D"/>
              </a:gs>
            </a:gsLst>
            <a:lin ang="5400012" scaled="0"/>
          </a:gra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MY">
                <a:latin typeface="Arial"/>
                <a:ea typeface="Arial"/>
                <a:cs typeface="Arial"/>
                <a:sym typeface="Arial"/>
              </a:rPr>
              <a:t>9</a:t>
            </a:fld>
            <a:endParaRPr>
              <a:latin typeface="Arial"/>
              <a:ea typeface="Arial"/>
              <a:cs typeface="Arial"/>
              <a:sym typeface="Arial"/>
            </a:endParaRPr>
          </a:p>
        </p:txBody>
      </p:sp>
      <p:sp>
        <p:nvSpPr>
          <p:cNvPr id="207" name="Google Shape;207;p27"/>
          <p:cNvSpPr txBox="1">
            <a:spLocks noGrp="1"/>
          </p:cNvSpPr>
          <p:nvPr>
            <p:ph type="title"/>
          </p:nvPr>
        </p:nvSpPr>
        <p:spPr>
          <a:xfrm>
            <a:off x="1001558" y="689100"/>
            <a:ext cx="9154800" cy="1143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5800"/>
              <a:buFont typeface="Calibri"/>
              <a:buNone/>
            </a:pPr>
            <a:r>
              <a:rPr lang="en-MY" sz="3600">
                <a:latin typeface="Calibri"/>
                <a:ea typeface="Calibri"/>
                <a:cs typeface="Calibri"/>
                <a:sym typeface="Calibri"/>
              </a:rPr>
              <a:t>Fundraising </a:t>
            </a:r>
            <a:r>
              <a:rPr lang="en-MY" sz="3600">
                <a:solidFill>
                  <a:srgbClr val="93AF89"/>
                </a:solidFill>
                <a:latin typeface="Calibri"/>
                <a:ea typeface="Calibri"/>
                <a:cs typeface="Calibri"/>
                <a:sym typeface="Calibri"/>
              </a:rPr>
              <a:t>Tips</a:t>
            </a:r>
            <a:endParaRPr sz="3600">
              <a:solidFill>
                <a:srgbClr val="93AF89"/>
              </a:solidFill>
              <a:latin typeface="Calibri"/>
              <a:ea typeface="Calibri"/>
              <a:cs typeface="Calibri"/>
              <a:sym typeface="Calibri"/>
            </a:endParaRPr>
          </a:p>
        </p:txBody>
      </p:sp>
      <p:sp>
        <p:nvSpPr>
          <p:cNvPr id="208" name="Google Shape;208;p27"/>
          <p:cNvSpPr txBox="1">
            <a:spLocks noGrp="1"/>
          </p:cNvSpPr>
          <p:nvPr>
            <p:ph type="body" idx="1"/>
          </p:nvPr>
        </p:nvSpPr>
        <p:spPr>
          <a:xfrm>
            <a:off x="1001558" y="1460388"/>
            <a:ext cx="10188900" cy="4708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800"/>
              <a:buNone/>
            </a:pPr>
            <a:r>
              <a:rPr lang="en-MY" b="1" dirty="0">
                <a:solidFill>
                  <a:srgbClr val="93AF89"/>
                </a:solidFill>
                <a:latin typeface="Calibri"/>
                <a:ea typeface="Calibri"/>
                <a:cs typeface="Calibri"/>
                <a:sym typeface="Calibri"/>
              </a:rPr>
              <a:t>#1 Get Personal and Creative</a:t>
            </a:r>
            <a:endParaRPr dirty="0">
              <a:solidFill>
                <a:srgbClr val="93AF89"/>
              </a:solidFill>
              <a:latin typeface="Calibri"/>
              <a:ea typeface="Calibri"/>
              <a:cs typeface="Calibri"/>
              <a:sym typeface="Calibri"/>
            </a:endParaRPr>
          </a:p>
          <a:p>
            <a:pPr marL="0" lvl="0" indent="0" algn="l" rtl="0">
              <a:lnSpc>
                <a:spcPct val="115000"/>
              </a:lnSpc>
              <a:spcBef>
                <a:spcPts val="0"/>
              </a:spcBef>
              <a:spcAft>
                <a:spcPts val="0"/>
              </a:spcAft>
              <a:buSzPts val="1800"/>
              <a:buNone/>
            </a:pPr>
            <a:endParaRPr sz="1500" dirty="0">
              <a:solidFill>
                <a:srgbClr val="434343"/>
              </a:solidFill>
              <a:latin typeface="Calibri"/>
              <a:ea typeface="Calibri"/>
              <a:cs typeface="Calibri"/>
              <a:sym typeface="Calibri"/>
            </a:endParaRPr>
          </a:p>
          <a:p>
            <a:pPr marL="0" lvl="0" indent="0" algn="l" rtl="0">
              <a:lnSpc>
                <a:spcPct val="115000"/>
              </a:lnSpc>
              <a:spcBef>
                <a:spcPts val="0"/>
              </a:spcBef>
              <a:spcAft>
                <a:spcPts val="0"/>
              </a:spcAft>
              <a:buSzPts val="1800"/>
              <a:buNone/>
            </a:pPr>
            <a:r>
              <a:rPr lang="en-MY" sz="1500" dirty="0">
                <a:solidFill>
                  <a:srgbClr val="434343"/>
                </a:solidFill>
                <a:latin typeface="Calibri"/>
                <a:ea typeface="Calibri"/>
                <a:cs typeface="Calibri"/>
                <a:sym typeface="Calibri"/>
              </a:rPr>
              <a:t>On your </a:t>
            </a:r>
            <a:r>
              <a:rPr lang="en-MY" sz="1500" dirty="0" err="1">
                <a:solidFill>
                  <a:srgbClr val="434343"/>
                </a:solidFill>
                <a:latin typeface="Calibri"/>
                <a:ea typeface="Calibri"/>
                <a:cs typeface="Calibri"/>
                <a:sym typeface="Calibri"/>
              </a:rPr>
              <a:t>SimplyGiving</a:t>
            </a:r>
            <a:r>
              <a:rPr lang="en-MY" sz="1500" dirty="0">
                <a:solidFill>
                  <a:srgbClr val="434343"/>
                </a:solidFill>
                <a:latin typeface="Calibri"/>
                <a:ea typeface="Calibri"/>
                <a:cs typeface="Calibri"/>
                <a:sym typeface="Calibri"/>
              </a:rPr>
              <a:t> page, </a:t>
            </a:r>
            <a:r>
              <a:rPr lang="en-MY" sz="1500" dirty="0">
                <a:solidFill>
                  <a:srgbClr val="434343"/>
                </a:solidFill>
                <a:highlight>
                  <a:srgbClr val="FFFFFF"/>
                </a:highlight>
                <a:latin typeface="Calibri"/>
                <a:ea typeface="Calibri"/>
                <a:cs typeface="Calibri"/>
                <a:sym typeface="Calibri"/>
              </a:rPr>
              <a:t>be specific about your fundraising goals and tell your friends and family why you care about the cause and charity. If you are volunteering at Refugee Union, share your personal story and experience. It is a powerful way of raising awareness for the charity.</a:t>
            </a:r>
          </a:p>
          <a:p>
            <a:pPr marL="0" lvl="0" indent="0" algn="l" rtl="0">
              <a:lnSpc>
                <a:spcPct val="115000"/>
              </a:lnSpc>
              <a:spcBef>
                <a:spcPts val="0"/>
              </a:spcBef>
              <a:spcAft>
                <a:spcPts val="0"/>
              </a:spcAft>
              <a:buSzPts val="1800"/>
              <a:buNone/>
            </a:pPr>
            <a:endParaRPr lang="en-MY" sz="1500" b="1" dirty="0">
              <a:solidFill>
                <a:srgbClr val="434343"/>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800"/>
              <a:buNone/>
            </a:pPr>
            <a:r>
              <a:rPr lang="en-MY" sz="1500" b="1" dirty="0">
                <a:solidFill>
                  <a:srgbClr val="434343"/>
                </a:solidFill>
                <a:latin typeface="Calibri"/>
                <a:ea typeface="Calibri"/>
                <a:cs typeface="Calibri"/>
                <a:sym typeface="Calibri"/>
              </a:rPr>
              <a:t>Get Creative! A theme makes a campaign more meaningful, interesting and fun. </a:t>
            </a:r>
            <a:r>
              <a:rPr lang="en-MY" sz="1500" dirty="0">
                <a:solidFill>
                  <a:srgbClr val="434343"/>
                </a:solidFill>
                <a:latin typeface="Calibri"/>
                <a:ea typeface="Calibri"/>
                <a:cs typeface="Calibri"/>
                <a:sym typeface="Calibri"/>
              </a:rPr>
              <a:t>Here are some suggestions:</a:t>
            </a:r>
            <a:endParaRPr sz="1500" dirty="0">
              <a:solidFill>
                <a:srgbClr val="434343"/>
              </a:solidFill>
              <a:latin typeface="Calibri"/>
              <a:ea typeface="Calibri"/>
              <a:cs typeface="Calibri"/>
              <a:sym typeface="Calibri"/>
            </a:endParaRPr>
          </a:p>
          <a:p>
            <a:pPr marL="285750" lvl="0" indent="-266700" algn="just" rtl="0">
              <a:lnSpc>
                <a:spcPct val="115000"/>
              </a:lnSpc>
              <a:spcBef>
                <a:spcPts val="800"/>
              </a:spcBef>
              <a:spcAft>
                <a:spcPts val="0"/>
              </a:spcAft>
              <a:buClr>
                <a:srgbClr val="434343"/>
              </a:buClr>
              <a:buSzPts val="1500"/>
              <a:buFont typeface="Calibri"/>
              <a:buChar char="●"/>
            </a:pPr>
            <a:r>
              <a:rPr lang="en-MY" sz="1500" dirty="0">
                <a:solidFill>
                  <a:srgbClr val="434343"/>
                </a:solidFill>
                <a:latin typeface="Calibri"/>
                <a:ea typeface="Calibri"/>
                <a:cs typeface="Calibri"/>
                <a:sym typeface="Calibri"/>
              </a:rPr>
              <a:t>Donate your Birthday. Ask friends and family to contribute to your birthday wish by making a donation, in lieu of presents.</a:t>
            </a:r>
            <a:endParaRPr sz="1500" dirty="0">
              <a:solidFill>
                <a:srgbClr val="434343"/>
              </a:solidFill>
              <a:latin typeface="Calibri"/>
              <a:ea typeface="Calibri"/>
              <a:cs typeface="Calibri"/>
              <a:sym typeface="Calibri"/>
            </a:endParaRPr>
          </a:p>
          <a:p>
            <a:pPr marL="285750" lvl="0" indent="-266700" algn="just" rtl="0">
              <a:lnSpc>
                <a:spcPct val="115000"/>
              </a:lnSpc>
              <a:spcBef>
                <a:spcPts val="800"/>
              </a:spcBef>
              <a:spcAft>
                <a:spcPts val="0"/>
              </a:spcAft>
              <a:buClr>
                <a:srgbClr val="434343"/>
              </a:buClr>
              <a:buSzPts val="1500"/>
              <a:buFont typeface="Calibri"/>
              <a:buChar char="●"/>
            </a:pPr>
            <a:r>
              <a:rPr lang="en-MY" sz="1500" dirty="0">
                <a:solidFill>
                  <a:srgbClr val="434343"/>
                </a:solidFill>
                <a:latin typeface="Calibri"/>
                <a:ea typeface="Calibri"/>
                <a:cs typeface="Calibri"/>
                <a:sym typeface="Calibri"/>
              </a:rPr>
              <a:t>Do a Personal Challenge. Are you running a marathon? Make that more meaningful by fundraising for a cause.</a:t>
            </a:r>
            <a:endParaRPr sz="1500" dirty="0">
              <a:solidFill>
                <a:srgbClr val="434343"/>
              </a:solidFill>
              <a:latin typeface="Calibri"/>
              <a:ea typeface="Calibri"/>
              <a:cs typeface="Calibri"/>
              <a:sym typeface="Calibri"/>
            </a:endParaRPr>
          </a:p>
          <a:p>
            <a:pPr marL="285750" lvl="0" indent="-266700" algn="just" rtl="0">
              <a:lnSpc>
                <a:spcPct val="115000"/>
              </a:lnSpc>
              <a:spcBef>
                <a:spcPts val="800"/>
              </a:spcBef>
              <a:spcAft>
                <a:spcPts val="0"/>
              </a:spcAft>
              <a:buClr>
                <a:srgbClr val="434343"/>
              </a:buClr>
              <a:buSzPts val="1500"/>
              <a:buFont typeface="Calibri"/>
              <a:buChar char="●"/>
            </a:pPr>
            <a:r>
              <a:rPr lang="en-MY" sz="1500" dirty="0">
                <a:solidFill>
                  <a:srgbClr val="434343"/>
                </a:solidFill>
                <a:latin typeface="Calibri"/>
                <a:ea typeface="Calibri"/>
                <a:cs typeface="Calibri"/>
                <a:sym typeface="Calibri"/>
              </a:rPr>
              <a:t>Do a Dare to Fundraise (but stay safe!)</a:t>
            </a:r>
            <a:endParaRPr sz="1500" dirty="0">
              <a:solidFill>
                <a:srgbClr val="434343"/>
              </a:solidFill>
              <a:latin typeface="Calibri"/>
              <a:ea typeface="Calibri"/>
              <a:cs typeface="Calibri"/>
              <a:sym typeface="Calibri"/>
            </a:endParaRPr>
          </a:p>
          <a:p>
            <a:pPr marL="0" lvl="0" indent="0" algn="just" rtl="0">
              <a:lnSpc>
                <a:spcPct val="90000"/>
              </a:lnSpc>
              <a:spcBef>
                <a:spcPts val="800"/>
              </a:spcBef>
              <a:spcAft>
                <a:spcPts val="0"/>
              </a:spcAft>
              <a:buSzPts val="1800"/>
              <a:buNone/>
            </a:pPr>
            <a:endParaRPr sz="1500" dirty="0">
              <a:solidFill>
                <a:srgbClr val="434343"/>
              </a:solidFill>
              <a:latin typeface="Calibri"/>
              <a:ea typeface="Calibri"/>
              <a:cs typeface="Calibri"/>
              <a:sym typeface="Calibri"/>
            </a:endParaRPr>
          </a:p>
        </p:txBody>
      </p:sp>
      <p:pic>
        <p:nvPicPr>
          <p:cNvPr id="209" name="Google Shape;209;p27"/>
          <p:cNvPicPr preferRelativeResize="0"/>
          <p:nvPr/>
        </p:nvPicPr>
        <p:blipFill rotWithShape="1">
          <a:blip r:embed="rId3">
            <a:alphaModFix/>
          </a:blip>
          <a:srcRect/>
          <a:stretch/>
        </p:blipFill>
        <p:spPr>
          <a:xfrm>
            <a:off x="10291047" y="236629"/>
            <a:ext cx="1458933" cy="1436133"/>
          </a:xfrm>
          <a:prstGeom prst="rect">
            <a:avLst/>
          </a:prstGeom>
          <a:noFill/>
          <a:ln>
            <a:noFill/>
          </a:ln>
        </p:spPr>
      </p:pic>
      <p:sp>
        <p:nvSpPr>
          <p:cNvPr id="210" name="Google Shape;210;p27"/>
          <p:cNvSpPr/>
          <p:nvPr/>
        </p:nvSpPr>
        <p:spPr>
          <a:xfrm>
            <a:off x="144379" y="112296"/>
            <a:ext cx="11887200" cy="6561600"/>
          </a:xfrm>
          <a:prstGeom prst="frame">
            <a:avLst>
              <a:gd name="adj1" fmla="val 475"/>
            </a:avLst>
          </a:prstGeom>
          <a:solidFill>
            <a:srgbClr val="434343"/>
          </a:solidFill>
          <a:ln w="2857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3434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759</Words>
  <Application>Microsoft Office PowerPoint</Application>
  <PresentationFormat>Widescreen</PresentationFormat>
  <Paragraphs>61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Helvetica Neue</vt:lpstr>
      <vt:lpstr>Proxima Nova</vt:lpstr>
      <vt:lpstr>Arial</vt:lpstr>
      <vt:lpstr>Quattrocento Sans</vt:lpstr>
      <vt:lpstr>Simple Light</vt:lpstr>
      <vt:lpstr>PowerPoint Presentation</vt:lpstr>
      <vt:lpstr>Start by accessing the hyperlink provided below and clicking on “Fundraise”</vt:lpstr>
      <vt:lpstr>PowerPoint Presentation</vt:lpstr>
      <vt:lpstr>PowerPoint Presentation</vt:lpstr>
      <vt:lpstr>PowerPoint Presentation</vt:lpstr>
      <vt:lpstr>Final touches</vt:lpstr>
      <vt:lpstr>PowerPoint Presentation</vt:lpstr>
      <vt:lpstr> Editing your page</vt:lpstr>
      <vt:lpstr>Fundraising Tips</vt:lpstr>
      <vt:lpstr>Fundraising Tips</vt:lpstr>
      <vt:lpstr>Fundraising Tips</vt:lpstr>
      <vt:lpstr>Thank you for your support!  Every dollar raised makes a difference.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Low</dc:creator>
  <cp:lastModifiedBy>Cheryl Low</cp:lastModifiedBy>
  <cp:revision>13</cp:revision>
  <dcterms:modified xsi:type="dcterms:W3CDTF">2023-04-21T10:19:52Z</dcterms:modified>
</cp:coreProperties>
</file>